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7b440aee34ff45a3" /><Relationship Type="http://schemas.openxmlformats.org/officeDocument/2006/relationships/extended-properties" Target="/docProps/app.xml" Id="R7f578ba853d74ed0" /><Relationship Type="http://schemas.openxmlformats.org/officeDocument/2006/relationships/officeDocument" Target="/ppt/presentation.xml" Id="R80c4ca0f90e94d84" /></Relationships>
</file>

<file path=ppt/presentation.xml><?xml version="1.0" encoding="utf-8"?>
<p:presentation xmlns:p="http://schemas.openxmlformats.org/presentationml/2006/main">
  <p:sldMasterIdLst>
    <p:sldMasterId xmlns:r="http://schemas.openxmlformats.org/officeDocument/2006/relationships" id="2147483648" r:id="R71524b25279e490d"/>
  </p:sldMasterIdLst>
  <p:notesMasterIdLst>
    <p:notesMasterId xmlns:r="http://schemas.openxmlformats.org/officeDocument/2006/relationships" r:id="R524814aa670346b6"/>
  </p:notesMasterIdLst>
  <p:sldIdLst>
    <p:sldId xmlns:r="http://schemas.openxmlformats.org/officeDocument/2006/relationships" id="256" r:id="Rc71492bab34441c9"/>
    <p:sldId xmlns:r="http://schemas.openxmlformats.org/officeDocument/2006/relationships" id="257" r:id="R5a864e473df84b7e"/>
    <p:sldId xmlns:r="http://schemas.openxmlformats.org/officeDocument/2006/relationships" id="258" r:id="R895f98922c934951"/>
    <p:sldId xmlns:r="http://schemas.openxmlformats.org/officeDocument/2006/relationships" id="259" r:id="R3f2eea4e33924be9"/>
    <p:sldId xmlns:r="http://schemas.openxmlformats.org/officeDocument/2006/relationships" id="260" r:id="Rb847c244ece3490b"/>
    <p:sldId xmlns:r="http://schemas.openxmlformats.org/officeDocument/2006/relationships" id="261" r:id="Rb83136e606e04fec"/>
    <p:sldId xmlns:r="http://schemas.openxmlformats.org/officeDocument/2006/relationships" id="262" r:id="Rf6e54c1cb07443e2"/>
    <p:sldId xmlns:r="http://schemas.openxmlformats.org/officeDocument/2006/relationships" id="263" r:id="R417a8e879839486e"/>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261c2c028dd9435f" /><Relationship Type="http://schemas.openxmlformats.org/officeDocument/2006/relationships/slideMaster" Target="/ppt/slideMasters/slideMaster1.xml" Id="R71524b25279e490d" /><Relationship Type="http://schemas.openxmlformats.org/officeDocument/2006/relationships/notesMaster" Target="/ppt/notesMasters/notesMaster1.xml" Id="R524814aa670346b6" /><Relationship Type="http://schemas.openxmlformats.org/officeDocument/2006/relationships/presProps" Target="/ppt/presProps.xml" Id="Re2474cad83ce418c" /><Relationship Type="http://schemas.openxmlformats.org/officeDocument/2006/relationships/tableStyles" Target="/ppt/tableStyles.xml" Id="R745b5e48c6244537" /><Relationship Type="http://schemas.openxmlformats.org/officeDocument/2006/relationships/slide" Target="/ppt/slides/slide1.xml" Id="Rc71492bab34441c9" /><Relationship Type="http://schemas.openxmlformats.org/officeDocument/2006/relationships/slide" Target="/ppt/slides/slide2.xml" Id="R5a864e473df84b7e" /><Relationship Type="http://schemas.openxmlformats.org/officeDocument/2006/relationships/slide" Target="/ppt/slides/slide3.xml" Id="R895f98922c934951" /><Relationship Type="http://schemas.openxmlformats.org/officeDocument/2006/relationships/slide" Target="/ppt/slides/slide4.xml" Id="R3f2eea4e33924be9" /><Relationship Type="http://schemas.openxmlformats.org/officeDocument/2006/relationships/slide" Target="/ppt/slides/slide5.xml" Id="Rb847c244ece3490b" /><Relationship Type="http://schemas.openxmlformats.org/officeDocument/2006/relationships/slide" Target="/ppt/slides/slide6.xml" Id="Rb83136e606e04fec" /><Relationship Type="http://schemas.openxmlformats.org/officeDocument/2006/relationships/slide" Target="/ppt/slides/slide7.xml" Id="Rf6e54c1cb07443e2" /><Relationship Type="http://schemas.openxmlformats.org/officeDocument/2006/relationships/slide" Target="/ppt/slides/slide8.xml" Id="R417a8e879839486e"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882f7543e65c4fdc"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ad8da3f2b04c42ca" /><Relationship Type="http://schemas.openxmlformats.org/officeDocument/2006/relationships/notesMaster" Target="/ppt/notesMasters/notesMaster1.xml" Id="R5f7f9e64d76f427f" /></Relationships>
</file>

<file path=ppt/notesSlides/_rels/notesSlide2.xml.rels>&#65279;<?xml version="1.0" encoding="utf-8"?><Relationships xmlns="http://schemas.openxmlformats.org/package/2006/relationships"><Relationship Type="http://schemas.openxmlformats.org/officeDocument/2006/relationships/slide" Target="/ppt/slides/slide2.xml" Id="R8daef51f793644bc" /><Relationship Type="http://schemas.openxmlformats.org/officeDocument/2006/relationships/notesMaster" Target="/ppt/notesMasters/notesMaster1.xml" Id="Raf59beb5c3f1445f" /></Relationships>
</file>

<file path=ppt/notesSlides/_rels/notesSlide3.xml.rels>&#65279;<?xml version="1.0" encoding="utf-8"?><Relationships xmlns="http://schemas.openxmlformats.org/package/2006/relationships"><Relationship Type="http://schemas.openxmlformats.org/officeDocument/2006/relationships/slide" Target="/ppt/slides/slide3.xml" Id="R515bdf1e57cf48bc" /><Relationship Type="http://schemas.openxmlformats.org/officeDocument/2006/relationships/notesMaster" Target="/ppt/notesMasters/notesMaster1.xml" Id="R5b0bcf8de8e44c5d" /></Relationships>
</file>

<file path=ppt/notesSlides/_rels/notesSlide4.xml.rels>&#65279;<?xml version="1.0" encoding="utf-8"?><Relationships xmlns="http://schemas.openxmlformats.org/package/2006/relationships"><Relationship Type="http://schemas.openxmlformats.org/officeDocument/2006/relationships/slide" Target="/ppt/slides/slide4.xml" Id="R934ad1da31be4b51" /><Relationship Type="http://schemas.openxmlformats.org/officeDocument/2006/relationships/notesMaster" Target="/ppt/notesMasters/notesMaster1.xml" Id="R12466ebb3802430e" /></Relationships>
</file>

<file path=ppt/notesSlides/_rels/notesSlide5.xml.rels>&#65279;<?xml version="1.0" encoding="utf-8"?><Relationships xmlns="http://schemas.openxmlformats.org/package/2006/relationships"><Relationship Type="http://schemas.openxmlformats.org/officeDocument/2006/relationships/slide" Target="/ppt/slides/slide5.xml" Id="Refe710853eab4a99" /><Relationship Type="http://schemas.openxmlformats.org/officeDocument/2006/relationships/notesMaster" Target="/ppt/notesMasters/notesMaster1.xml" Id="R903b098d21094e9c" /></Relationships>
</file>

<file path=ppt/notesSlides/_rels/notesSlide6.xml.rels>&#65279;<?xml version="1.0" encoding="utf-8"?><Relationships xmlns="http://schemas.openxmlformats.org/package/2006/relationships"><Relationship Type="http://schemas.openxmlformats.org/officeDocument/2006/relationships/slide" Target="/ppt/slides/slide6.xml" Id="R870aa367cc154cc4" /><Relationship Type="http://schemas.openxmlformats.org/officeDocument/2006/relationships/notesMaster" Target="/ppt/notesMasters/notesMaster1.xml" Id="R045c0acebc614281" /></Relationships>
</file>

<file path=ppt/notesSlides/_rels/notesSlide7.xml.rels>&#65279;<?xml version="1.0" encoding="utf-8"?><Relationships xmlns="http://schemas.openxmlformats.org/package/2006/relationships"><Relationship Type="http://schemas.openxmlformats.org/officeDocument/2006/relationships/slide" Target="/ppt/slides/slide7.xml" Id="Rd281e97c46a741ee" /><Relationship Type="http://schemas.openxmlformats.org/officeDocument/2006/relationships/notesMaster" Target="/ppt/notesMasters/notesMaster1.xml" Id="R2c927d0fa1cc479d" /></Relationships>
</file>

<file path=ppt/notesSlides/_rels/notesSlide8.xml.rels>&#65279;<?xml version="1.0" encoding="utf-8"?><Relationships xmlns="http://schemas.openxmlformats.org/package/2006/relationships"><Relationship Type="http://schemas.openxmlformats.org/officeDocument/2006/relationships/slide" Target="/ppt/slides/slide8.xml" Id="R939302540de5461a" /><Relationship Type="http://schemas.openxmlformats.org/officeDocument/2006/relationships/notesMaster" Target="/ppt/notesMasters/notesMaster1.xml" Id="R7d66ecac682e44ba"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Prepare paper and pencils. Each daily activity takes about 15 minutes. Read the nine-page facilitator PDF before leading the program. No book purchase, coding or AI account required. The book is in English. Use paper, drawings and external observation only. Do not open, modify, obstruct or test appliances. Do not change settings or interrupt power or networks. Do not touch hot, sharp, powered or pressurized parts. Imagine failures on paper.</a:t>
            </a:r>
          </a:p>
          <a:p xmlns:a="http://schemas.openxmlformats.org/drawingml/2006/main">
            <a:r>
              <a:t>Program: https://howyourhousethinks.com/week</a:t>
            </a:r>
          </a:p>
          <a:p xmlns:a="http://schemas.openxmlformats.org/drawingml/2006/main">
            <a:r>
              <a:t>Local hosts run their own sessions; no author appearance is implied.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paper, drawings and external observation only. Do not open, modify, obstruct or test appliances. Do not change settings or interrupt power or networks. Do not touch hot, sharp, powered or pressurized parts. Imagine failures on paper. Read these boundaries at the beginning of each session. No child accounts or personal data are needed. If an adult elects to consult an AI service, use fictional examples and verify factual claims.</a:t>
            </a:r>
          </a:p>
          <a:p xmlns:a="http://schemas.openxmlformats.org/drawingml/2006/main">
            <a:r>
              <a:t>Program: https://howyourhousethinks.com/week</a:t>
            </a:r>
          </a:p>
          <a:p xmlns:a="http://schemas.openxmlformats.org/drawingml/2006/main">
            <a:r>
              <a:t>Local hosts run their own sessions; no author appearance is implied.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paper, drawings and external observation only. Do not open, modify, obstruct or test appliances. Do not change settings or interrupt power or networks. Do not touch hot, sharp, powered or pressurized parts. Imagine failures on paper. 0–3 min: State boundaries and read the explanation. 3–10 min: Draw cabinet and room as labeled boxes; show heat moving out. Mark one fact and one question. 10–15 min: Compare explanations. Source: US Department of Energy, https://www.energy.gov/energysaver/heat-pump-systems. This is a simplified explanation, not a repair guide.</a:t>
            </a:r>
          </a:p>
          <a:p xmlns:a="http://schemas.openxmlformats.org/drawingml/2006/main">
            <a:r>
              <a:t>Program: https://howyourhousethinks.com/week</a:t>
            </a:r>
          </a:p>
          <a:p xmlns:a="http://schemas.openxmlformats.org/drawingml/2006/main">
            <a:r>
              <a:t>Local hosts run their own sessions; no author appearance is implied.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paper, drawings and external observation only. Do not open, modify, obstruct or test appliances. Do not change settings or interrupt power or networks. Do not touch hot, sharp, powered or pressurized parts. Imagine failures on paper. 0–3 min: A lamp changes electrical energy into light and heat. 3–10 min: Compare a person using a switch, a chosen timer and a prediction of reading time. 10–15 min: Explain one advantage and one failure of each. There is no single required choice.</a:t>
            </a:r>
          </a:p>
          <a:p xmlns:a="http://schemas.openxmlformats.org/drawingml/2006/main">
            <a:r>
              <a:t>Program: https://howyourhousethinks.com/week</a:t>
            </a:r>
          </a:p>
          <a:p xmlns:a="http://schemas.openxmlformats.org/drawingml/2006/main">
            <a:r>
              <a:t>Local hosts run their own sessions; no author appearance is implied.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paper, drawings and external observation only. Do not open, modify, obstruct or test appliances. Do not change settings or interrupt power or networks. Do not touch hot, sharp, powered or pressurized parts. Imagine failures on paper. 0–3 min: An electric motor turns fan blades to move air. 3–10 min: Compare manual speed, a temperature threshold and a prediction from fictional earlier preferences. Discuss two people sharing a room. 10–15 min: Describe an understandable override. Do not test a real fan.</a:t>
            </a:r>
          </a:p>
          <a:p xmlns:a="http://schemas.openxmlformats.org/drawingml/2006/main">
            <a:r>
              <a:t>Program: https://howyourhousethinks.com/week</a:t>
            </a:r>
          </a:p>
          <a:p xmlns:a="http://schemas.openxmlformats.org/drawingml/2006/main">
            <a:r>
              <a:t>Local hosts run their own sessions; no author appearance is implied.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paper, drawings and external observation only. Do not open, modify, obstruct or test appliances. Do not change settings or interrupt power or networks. Do not touch hot, sharp, powered or pressurized parts. Imagine failures on paper. 0–3 min: Introduce an imaginary refrigerator-door reminder. 3–10 min: Sort the listed inputs into needed, unnecessary and uncertain. A switch-and-timer rule needs door state and elapsed time, not names or kitchen recordings. 10–15 min: Explain the purpose of each retained input. Collect no real data.</a:t>
            </a:r>
          </a:p>
          <a:p xmlns:a="http://schemas.openxmlformats.org/drawingml/2006/main">
            <a:r>
              <a:t>Program: https://howyourhousethinks.com/week</a:t>
            </a:r>
          </a:p>
          <a:p xmlns:a="http://schemas.openxmlformats.org/drawingml/2006/main">
            <a:r>
              <a:t>Local hosts run their own sessions; no author appearance is implied.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paper, drawings and external observation only. Do not open, modify, obstruct or test appliances. Do not change settings or interrupt power or networks. Do not touch hot, sharp, powered or pressurized parts. Imagine failures on paper. 0–3 min: Choose refrigerator reminder, reading lamp or fan-speed idea. 3–10 min: Complete the student sheet in the facilitator PDF. Compare a person, fixed rule and possible AI benefit; justify minimal inputs and human control. 10–15 min: Share a reason and an unanswered question. Optional preset challenge: https://howyourhousethinks.com/challenge. This is a discussion guide, not a validated assessment.</a:t>
            </a:r>
          </a:p>
          <a:p xmlns:a="http://schemas.openxmlformats.org/drawingml/2006/main">
            <a:r>
              <a:t>Program: https://howyourhousethinks.com/week</a:t>
            </a:r>
          </a:p>
          <a:p xmlns:a="http://schemas.openxmlformats.org/drawingml/2006/main">
            <a:r>
              <a:t>Local hosts run their own sessions; no author appearance is implied.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paper, drawings and external observation only. Do not open, modify, obstruct or test appliances. Do not change settings or interrupt power or networks. Do not touch hot, sharp, powered or pressurized parts. Imagine failures on paper. Hand out the family sheet. Resources are free without purchase. Print/share unchanged for noncommercial learning with attribution and safety instructions. These facilitator slides may be adapted for a local session while preserving source credits and safety guidance. Do not imply endorsement. The English-language book explores 25 everyday machines.</a:t>
            </a:r>
          </a:p>
          <a:p xmlns:a="http://schemas.openxmlformats.org/drawingml/2006/main">
            <a:r>
              <a:t>Program: https://howyourhousethinks.com/week</a:t>
            </a:r>
          </a:p>
          <a:p xmlns:a="http://schemas.openxmlformats.org/drawingml/2006/main">
            <a:r>
              <a:t>Local hosts run their own sessions; no author appearance is implied.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93de9acabf14a39"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9db1d2742d0b40a1" /><Relationship Type="http://schemas.openxmlformats.org/officeDocument/2006/relationships/slideLayout" Target="/ppt/slideLayouts/slideLayout1.xml" Id="R82f5105584e34704"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82f5105584e34704"/>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cb828f0817164737" /><Relationship Type="http://schemas.openxmlformats.org/officeDocument/2006/relationships/image" Target="/ppt/media/image.png" Id="R70bda67acb194a53" /><Relationship Type="http://schemas.openxmlformats.org/officeDocument/2006/relationships/notesSlide" Target="/ppt/notesSlides/notesSlide1.xml" Id="Rb3b312c4ad6b4dbc"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7353a1c4cd4441bd" /><Relationship Type="http://schemas.openxmlformats.org/officeDocument/2006/relationships/notesSlide" Target="/ppt/notesSlides/notesSlide2.xml" Id="Ra0ab192107e6473e"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692f39eaece54018" /><Relationship Type="http://schemas.openxmlformats.org/officeDocument/2006/relationships/notesSlide" Target="/ppt/notesSlides/notesSlide3.xml" Id="R6b0dc34aa9454180"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f8b274d5c733440e" /><Relationship Type="http://schemas.openxmlformats.org/officeDocument/2006/relationships/notesSlide" Target="/ppt/notesSlides/notesSlide4.xml" Id="R205f2ff4e6b24f77"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f808b6c5f5d34175" /><Relationship Type="http://schemas.openxmlformats.org/officeDocument/2006/relationships/notesSlide" Target="/ppt/notesSlides/notesSlide5.xml" Id="R13cc5924ce9b49f0"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966affaad2fa4c65" /><Relationship Type="http://schemas.openxmlformats.org/officeDocument/2006/relationships/notesSlide" Target="/ppt/notesSlides/notesSlide6.xml" Id="R07c7c383b07946aa"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f51dae06705046c9" /><Relationship Type="http://schemas.openxmlformats.org/officeDocument/2006/relationships/notesSlide" Target="/ppt/notesSlides/notesSlide7.xml" Id="Reebb870e68f54bcc"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f88bf83923ab4d61" /><Relationship Type="http://schemas.openxmlformats.org/officeDocument/2006/relationships/notesSlide" Target="/ppt/notesSlides/notesSlide8.xml" Id="Ra761c6492148404b" /></Relationships>
</file>

<file path=ppt/slides/slide1.xml><?xml version="1.0" encoding="utf-8"?>
<p:sld xmlns:p="http://schemas.openxmlformats.org/presentationml/2006/main">
  <p:cSld>
    <p:bg>
      <p:bgPr>
        <a:solidFill xmlns:a="http://schemas.openxmlformats.org/drawingml/2006/main">
          <a:srgbClr val="FFFDF7"/>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846C44A4-9D17-4953-A814-E47028F2F314}"/>
              </a:ext>
            </a:extLst>
          </p:cNvPr>
          <p:cNvSpPr>
            <a:spLocks xmlns:a="http://schemas.openxmlformats.org/drawingml/2006/main" noGrp="1"/>
          </p:cNvSpPr>
          <p:nvPr/>
        </p:nvSpPr>
        <p:spPr>
          <a:xfrm xmlns:a="http://schemas.openxmlformats.org/drawingml/2006/main">
            <a:off x="609600" y="361950"/>
            <a:ext cx="109728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07556B"/>
                </a:solidFill>
                <a:latin typeface="Arial"/>
                <a:ea typeface="Arial"/>
                <a:cs typeface="Arial"/>
              </a:defRPr>
            </a:pPr>
            <a:r>
              <a:rPr sz="1350" b="1">
                <a:solidFill>
                  <a:srgbClr val="07556B"/>
                </a:solidFill>
                <a:latin typeface="Arial"/>
                <a:ea typeface="Arial"/>
                <a:cs typeface="Arial"/>
              </a:rPr>
              <a:t>A FREE FIVE-DAY PROGRAM • AGES 9–13</a:t>
            </a:r>
          </a:p>
        </p:txBody>
      </p:sp>
      <p:sp>
        <p:nvSpPr>
          <p:cNvPr id="2" name="">
            <a:extLst xmlns:a="http://schemas.openxmlformats.org/drawingml/2006/main">
              <a:ext uri="{FF2B5EF4-FFF2-40B4-BE49-F238E27FC236}">
                <a16:creationId xmlns:a16="http://schemas.microsoft.com/office/drawing/2014/main" id="{D48C2F1A-A023-4E0C-BF5F-0226300DD6D8}"/>
              </a:ext>
            </a:extLst>
          </p:cNvPr>
          <p:cNvSpPr>
            <a:spLocks xmlns:a="http://schemas.openxmlformats.org/drawingml/2006/main" noGrp="1"/>
          </p:cNvSpPr>
          <p:nvPr/>
        </p:nvSpPr>
        <p:spPr>
          <a:xfrm xmlns:a="http://schemas.openxmlformats.org/drawingml/2006/main">
            <a:off x="609600" y="952500"/>
            <a:ext cx="10972800" cy="1143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0273A"/>
                </a:solidFill>
                <a:latin typeface="Arial"/>
                <a:ea typeface="Arial"/>
                <a:cs typeface="Arial"/>
              </a:defRPr>
            </a:pPr>
            <a:r>
              <a:rPr sz="3600" b="1">
                <a:solidFill>
                  <a:srgbClr val="10273A"/>
                </a:solidFill>
                <a:latin typeface="Arial"/>
                <a:ea typeface="Arial"/>
                <a:cs typeface="Arial"/>
              </a:rPr>
              <a:t>House Thinks Week</a:t>
            </a:r>
          </a:p>
        </p:txBody>
      </p:sp>
      <p:sp>
        <p:nvSpPr>
          <p:cNvPr id="3" name="">
            <a:extLst xmlns:a="http://schemas.openxmlformats.org/drawingml/2006/main">
              <a:ext uri="{FF2B5EF4-FFF2-40B4-BE49-F238E27FC236}">
                <a16:creationId xmlns:a16="http://schemas.microsoft.com/office/drawing/2014/main" id="{75EC7E5F-39DA-425C-AD31-7075B9B93F37}"/>
              </a:ext>
            </a:extLst>
          </p:cNvPr>
          <p:cNvSpPr>
            <a:spLocks xmlns:a="http://schemas.openxmlformats.org/drawingml/2006/main" noGrp="1"/>
          </p:cNvSpPr>
          <p:nvPr/>
        </p:nvSpPr>
        <p:spPr>
          <a:xfrm xmlns:a="http://schemas.openxmlformats.org/drawingml/2006/main">
            <a:off x="609600" y="6305550"/>
            <a:ext cx="8572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How Your House Thinks • James T.</a:t>
            </a:r>
          </a:p>
        </p:txBody>
      </p:sp>
      <p:sp>
        <p:nvSpPr>
          <p:cNvPr id="4" name="">
            <a:extLst xmlns:a="http://schemas.openxmlformats.org/drawingml/2006/main">
              <a:ext uri="{FF2B5EF4-FFF2-40B4-BE49-F238E27FC236}">
                <a16:creationId xmlns:a16="http://schemas.microsoft.com/office/drawing/2014/main" id="{532E12F9-1C70-41A2-8527-754E69B3F2AB}"/>
              </a:ext>
            </a:extLst>
          </p:cNvPr>
          <p:cNvSpPr>
            <a:spLocks xmlns:a="http://schemas.openxmlformats.org/drawingml/2006/main" noGrp="1"/>
          </p:cNvSpPr>
          <p:nvPr/>
        </p:nvSpPr>
        <p:spPr>
          <a:xfrm xmlns:a="http://schemas.openxmlformats.org/drawingml/2006/main">
            <a:off x="11049000" y="6305550"/>
            <a:ext cx="571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1</a:t>
            </a:r>
          </a:p>
        </p:txBody>
      </p:sp>
      <p:sp>
        <p:nvSpPr>
          <p:cNvPr id="5" name="">
            <a:extLst xmlns:a="http://schemas.openxmlformats.org/drawingml/2006/main">
              <a:ext uri="{FF2B5EF4-FFF2-40B4-BE49-F238E27FC236}">
                <a16:creationId xmlns:a16="http://schemas.microsoft.com/office/drawing/2014/main" id="{895F9851-5FEC-4BA3-B922-842E418D9391}"/>
              </a:ext>
            </a:extLst>
          </p:cNvPr>
          <p:cNvSpPr>
            <a:spLocks xmlns:a="http://schemas.openxmlformats.org/drawingml/2006/main" noGrp="1"/>
          </p:cNvSpPr>
          <p:nvPr/>
        </p:nvSpPr>
        <p:spPr>
          <a:xfrm xmlns:a="http://schemas.openxmlformats.org/drawingml/2006/main">
            <a:off x="609600" y="2571750"/>
            <a:ext cx="6858000" cy="1714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000" b="0">
                <a:solidFill>
                  <a:srgbClr val="10273A"/>
                </a:solidFill>
                <a:latin typeface="Arial"/>
                <a:ea typeface="Arial"/>
                <a:cs typeface="Arial"/>
              </a:defRPr>
            </a:pPr>
            <a:r>
              <a:rPr sz="3000" b="0">
                <a:solidFill>
                  <a:srgbClr val="10273A"/>
                </a:solidFill>
                <a:latin typeface="Arial"/>
                <a:ea typeface="Arial"/>
                <a:cs typeface="Arial"/>
              </a:rPr>
              <a:t>One everyday machine.</a:t>
            </a:r>
          </a:p>
          <a:p xmlns:a="http://schemas.openxmlformats.org/drawingml/2006/main">
            <a:pPr>
              <a:defRPr sz="3000" b="0">
                <a:solidFill>
                  <a:srgbClr val="10273A"/>
                </a:solidFill>
                <a:latin typeface="Arial"/>
                <a:ea typeface="Arial"/>
                <a:cs typeface="Arial"/>
              </a:defRPr>
            </a:pPr>
            <a:r>
              <a:rPr sz="3000" b="0">
                <a:solidFill>
                  <a:srgbClr val="10273A"/>
                </a:solidFill>
                <a:latin typeface="Arial"/>
                <a:ea typeface="Arial"/>
                <a:cs typeface="Arial"/>
              </a:rPr>
              <a:t>One useful question.</a:t>
            </a:r>
          </a:p>
          <a:p xmlns:a="http://schemas.openxmlformats.org/drawingml/2006/main">
            <a:pPr>
              <a:defRPr sz="3000" b="0">
                <a:solidFill>
                  <a:srgbClr val="10273A"/>
                </a:solidFill>
                <a:latin typeface="Arial"/>
                <a:ea typeface="Arial"/>
                <a:cs typeface="Arial"/>
              </a:defRPr>
            </a:pPr>
            <a:r>
              <a:rPr sz="3000" b="0">
                <a:solidFill>
                  <a:srgbClr val="10273A"/>
                </a:solidFill>
                <a:latin typeface="Arial"/>
                <a:ea typeface="Arial"/>
                <a:cs typeface="Arial"/>
              </a:rPr>
              <a:t>Five short sessions.</a:t>
            </a:r>
          </a:p>
        </p:txBody>
      </p:sp>
      <p:sp>
        <p:nvSpPr>
          <p:cNvPr id="6" name="">
            <a:extLst xmlns:a="http://schemas.openxmlformats.org/drawingml/2006/main">
              <a:ext uri="{FF2B5EF4-FFF2-40B4-BE49-F238E27FC236}">
                <a16:creationId xmlns:a16="http://schemas.microsoft.com/office/drawing/2014/main" id="{9415E290-6FDA-4153-B51B-A26A3C76EB1E}"/>
              </a:ext>
            </a:extLst>
          </p:cNvPr>
          <p:cNvSpPr>
            <a:spLocks xmlns:a="http://schemas.openxmlformats.org/drawingml/2006/main" noGrp="1"/>
          </p:cNvSpPr>
          <p:nvPr/>
        </p:nvSpPr>
        <p:spPr>
          <a:xfrm xmlns:a="http://schemas.openxmlformats.org/drawingml/2006/main">
            <a:off x="609600" y="4667250"/>
            <a:ext cx="6858000" cy="857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00" b="0">
                <a:solidFill>
                  <a:srgbClr val="07556B"/>
                </a:solidFill>
                <a:latin typeface="Arial"/>
                <a:ea typeface="Arial"/>
                <a:cs typeface="Arial"/>
              </a:defRPr>
            </a:pPr>
            <a:r>
              <a:rPr sz="2100" b="0">
                <a:solidFill>
                  <a:srgbClr val="07556B"/>
                </a:solidFill>
                <a:latin typeface="Arial"/>
                <a:ea typeface="Arial"/>
                <a:cs typeface="Arial"/>
              </a:rPr>
              <a:t>Paper and pencils are enough.</a:t>
            </a:r>
          </a:p>
          <a:p xmlns:a="http://schemas.openxmlformats.org/drawingml/2006/main">
            <a:pPr>
              <a:defRPr sz="2100" b="0">
                <a:solidFill>
                  <a:srgbClr val="07556B"/>
                </a:solidFill>
                <a:latin typeface="Arial"/>
                <a:ea typeface="Arial"/>
                <a:cs typeface="Arial"/>
              </a:defRPr>
            </a:pPr>
            <a:r>
              <a:rPr sz="2100" b="0">
                <a:solidFill>
                  <a:srgbClr val="07556B"/>
                </a:solidFill>
                <a:latin typeface="Arial"/>
                <a:ea typeface="Arial"/>
                <a:cs typeface="Arial"/>
              </a:rPr>
              <a:t>An adult leads the activities.</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70bda67acb194a53"/>
          <a:stretch xmlns:a="http://schemas.openxmlformats.org/drawingml/2006/main"/>
        </p:blipFill>
        <p:spPr>
          <a:xfrm xmlns:a="http://schemas.openxmlformats.org/drawingml/2006/main">
            <a:off x="8096250" y="2097364"/>
            <a:ext cx="2714625" cy="3501473"/>
          </a:xfrm>
          <a:prstGeom xmlns:a="http://schemas.openxmlformats.org/drawingml/2006/main" prst="rect">
            <a:avLst/>
          </a:prstGeom>
        </p:spPr>
      </p:pic>
    </p:spTree>
    <p:extLst>
      <p:ext uri="{BB962C8B-B14F-4D97-AF65-F5344CB8AC3E}">
        <p14:creationId xmlns:p14="http://schemas.microsoft.com/office/powerpoint/2010/main" val="1111095743"/>
      </p:ext>
    </p:extLst>
  </p:cSld>
</p:sld>
</file>

<file path=ppt/slides/slide2.xml><?xml version="1.0" encoding="utf-8"?>
<p:sld xmlns:p="http://schemas.openxmlformats.org/presentationml/2006/main">
  <p:cSld>
    <p:bg>
      <p:bgPr>
        <a:solidFill xmlns:a="http://schemas.openxmlformats.org/drawingml/2006/main">
          <a:srgbClr val="FFFDF7"/>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A77762D4-3026-475C-B3C9-65E3D39B652D}"/>
              </a:ext>
            </a:extLst>
          </p:cNvPr>
          <p:cNvSpPr>
            <a:spLocks xmlns:a="http://schemas.openxmlformats.org/drawingml/2006/main" noGrp="1"/>
          </p:cNvSpPr>
          <p:nvPr/>
        </p:nvSpPr>
        <p:spPr>
          <a:xfrm xmlns:a="http://schemas.openxmlformats.org/drawingml/2006/main">
            <a:off x="609600" y="361950"/>
            <a:ext cx="109728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07556B"/>
                </a:solidFill>
                <a:latin typeface="Arial"/>
                <a:ea typeface="Arial"/>
                <a:cs typeface="Arial"/>
              </a:defRPr>
            </a:pPr>
            <a:r>
              <a:rPr sz="1350" b="1">
                <a:solidFill>
                  <a:srgbClr val="07556B"/>
                </a:solidFill>
                <a:latin typeface="Arial"/>
                <a:ea typeface="Arial"/>
                <a:cs typeface="Arial"/>
              </a:rPr>
              <a:t>START HERE</a:t>
            </a:r>
          </a:p>
        </p:txBody>
      </p:sp>
      <p:sp>
        <p:nvSpPr>
          <p:cNvPr id="2" name="">
            <a:extLst xmlns:a="http://schemas.openxmlformats.org/drawingml/2006/main">
              <a:ext uri="{FF2B5EF4-FFF2-40B4-BE49-F238E27FC236}">
                <a16:creationId xmlns:a16="http://schemas.microsoft.com/office/drawing/2014/main" id="{DC273FF0-37C4-463E-9AC2-717CFD9948F3}"/>
              </a:ext>
            </a:extLst>
          </p:cNvPr>
          <p:cNvSpPr>
            <a:spLocks xmlns:a="http://schemas.openxmlformats.org/drawingml/2006/main" noGrp="1"/>
          </p:cNvSpPr>
          <p:nvPr/>
        </p:nvSpPr>
        <p:spPr>
          <a:xfrm xmlns:a="http://schemas.openxmlformats.org/drawingml/2006/main">
            <a:off x="609600" y="952500"/>
            <a:ext cx="10972800" cy="1143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0273A"/>
                </a:solidFill>
                <a:latin typeface="Arial"/>
                <a:ea typeface="Arial"/>
                <a:cs typeface="Arial"/>
              </a:defRPr>
            </a:pPr>
            <a:r>
              <a:rPr sz="3600" b="1">
                <a:solidFill>
                  <a:srgbClr val="10273A"/>
                </a:solidFill>
                <a:latin typeface="Arial"/>
                <a:ea typeface="Arial"/>
                <a:cs typeface="Arial"/>
              </a:rPr>
              <a:t>Think on paper. Keep control.</a:t>
            </a:r>
          </a:p>
        </p:txBody>
      </p:sp>
      <p:sp>
        <p:nvSpPr>
          <p:cNvPr id="3" name="">
            <a:extLst xmlns:a="http://schemas.openxmlformats.org/drawingml/2006/main">
              <a:ext uri="{FF2B5EF4-FFF2-40B4-BE49-F238E27FC236}">
                <a16:creationId xmlns:a16="http://schemas.microsoft.com/office/drawing/2014/main" id="{155C0854-E845-45DC-961E-87E86C6F4365}"/>
              </a:ext>
            </a:extLst>
          </p:cNvPr>
          <p:cNvSpPr>
            <a:spLocks xmlns:a="http://schemas.openxmlformats.org/drawingml/2006/main" noGrp="1"/>
          </p:cNvSpPr>
          <p:nvPr/>
        </p:nvSpPr>
        <p:spPr>
          <a:xfrm xmlns:a="http://schemas.openxmlformats.org/drawingml/2006/main">
            <a:off x="609600" y="6305550"/>
            <a:ext cx="8572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How Your House Thinks • James T.</a:t>
            </a:r>
          </a:p>
        </p:txBody>
      </p:sp>
      <p:sp>
        <p:nvSpPr>
          <p:cNvPr id="4" name="">
            <a:extLst xmlns:a="http://schemas.openxmlformats.org/drawingml/2006/main">
              <a:ext uri="{FF2B5EF4-FFF2-40B4-BE49-F238E27FC236}">
                <a16:creationId xmlns:a16="http://schemas.microsoft.com/office/drawing/2014/main" id="{767C0CA1-DA6F-40F8-A0A7-F1DA803F3DF0}"/>
              </a:ext>
            </a:extLst>
          </p:cNvPr>
          <p:cNvSpPr>
            <a:spLocks xmlns:a="http://schemas.openxmlformats.org/drawingml/2006/main" noGrp="1"/>
          </p:cNvSpPr>
          <p:nvPr/>
        </p:nvSpPr>
        <p:spPr>
          <a:xfrm xmlns:a="http://schemas.openxmlformats.org/drawingml/2006/main">
            <a:off x="11049000" y="6305550"/>
            <a:ext cx="571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2</a:t>
            </a:r>
          </a:p>
        </p:txBody>
      </p:sp>
      <p:sp>
        <p:nvSpPr>
          <p:cNvPr id="5" name="">
            <a:extLst xmlns:a="http://schemas.openxmlformats.org/drawingml/2006/main">
              <a:ext uri="{FF2B5EF4-FFF2-40B4-BE49-F238E27FC236}">
                <a16:creationId xmlns:a16="http://schemas.microsoft.com/office/drawing/2014/main" id="{23CC3E9E-A8E3-4D7F-B52D-5123A54D0E94}"/>
              </a:ext>
            </a:extLst>
          </p:cNvPr>
          <p:cNvSpPr>
            <a:spLocks xmlns:a="http://schemas.openxmlformats.org/drawingml/2006/main" noGrp="1"/>
          </p:cNvSpPr>
          <p:nvPr/>
        </p:nvSpPr>
        <p:spPr>
          <a:xfrm xmlns:a="http://schemas.openxmlformats.org/drawingml/2006/main">
            <a:off x="609600" y="2362200"/>
            <a:ext cx="109728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07556B"/>
                </a:solidFill>
                <a:latin typeface="Arial"/>
                <a:ea typeface="Arial"/>
                <a:cs typeface="Arial"/>
              </a:defRPr>
            </a:pPr>
            <a:r>
              <a:rPr sz="2550" b="1">
                <a:solidFill>
                  <a:srgbClr val="07556B"/>
                </a:solidFill>
                <a:latin typeface="Arial"/>
                <a:ea typeface="Arial"/>
                <a:cs typeface="Arial"/>
              </a:rPr>
              <a:t>Notice → Trace → Explain → Imagine → Question</a:t>
            </a:r>
          </a:p>
        </p:txBody>
      </p:sp>
      <p:sp>
        <p:nvSpPr>
          <p:cNvPr id="6" name="">
            <a:extLst xmlns:a="http://schemas.openxmlformats.org/drawingml/2006/main">
              <a:ext uri="{FF2B5EF4-FFF2-40B4-BE49-F238E27FC236}">
                <a16:creationId xmlns:a16="http://schemas.microsoft.com/office/drawing/2014/main" id="{B164DD23-B5F3-49CD-BBAF-A5854D901A40}"/>
              </a:ext>
            </a:extLst>
          </p:cNvPr>
          <p:cNvSpPr>
            <a:spLocks xmlns:a="http://schemas.openxmlformats.org/drawingml/2006/main" noGrp="1"/>
          </p:cNvSpPr>
          <p:nvPr/>
        </p:nvSpPr>
        <p:spPr>
          <a:xfrm xmlns:a="http://schemas.openxmlformats.org/drawingml/2006/main">
            <a:off x="609600" y="3333750"/>
            <a:ext cx="10972800" cy="2190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Do not open, alter or test appliances.</a:t>
            </a:r>
          </a:p>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Do not change settings, power or networks.</a:t>
            </a:r>
          </a:p>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Use fictional information only.</a:t>
            </a:r>
          </a:p>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Imagine every failure on paper.</a:t>
            </a:r>
          </a:p>
        </p:txBody>
      </p:sp>
    </p:spTree>
    <p:extLst>
      <p:ext uri="{BB962C8B-B14F-4D97-AF65-F5344CB8AC3E}">
        <p14:creationId xmlns:p14="http://schemas.microsoft.com/office/powerpoint/2010/main" val="645162593"/>
      </p:ext>
    </p:extLst>
  </p:cSld>
</p:sld>
</file>

<file path=ppt/slides/slide3.xml><?xml version="1.0" encoding="utf-8"?>
<p:sld xmlns:p="http://schemas.openxmlformats.org/presentationml/2006/main">
  <p:cSld>
    <p:bg>
      <p:bgPr>
        <a:solidFill xmlns:a="http://schemas.openxmlformats.org/drawingml/2006/main">
          <a:srgbClr val="FFFDF7"/>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507CABFA-8687-4B7D-8DA8-FAC171624CD9}"/>
              </a:ext>
            </a:extLst>
          </p:cNvPr>
          <p:cNvSpPr>
            <a:spLocks xmlns:a="http://schemas.openxmlformats.org/drawingml/2006/main" noGrp="1"/>
          </p:cNvSpPr>
          <p:nvPr/>
        </p:nvSpPr>
        <p:spPr>
          <a:xfrm xmlns:a="http://schemas.openxmlformats.org/drawingml/2006/main">
            <a:off x="609600" y="361950"/>
            <a:ext cx="109728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07556B"/>
                </a:solidFill>
                <a:latin typeface="Arial"/>
                <a:ea typeface="Arial"/>
                <a:cs typeface="Arial"/>
              </a:defRPr>
            </a:pPr>
            <a:r>
              <a:rPr sz="1350" b="1">
                <a:solidFill>
                  <a:srgbClr val="07556B"/>
                </a:solidFill>
                <a:latin typeface="Arial"/>
                <a:ea typeface="Arial"/>
                <a:cs typeface="Arial"/>
              </a:rPr>
              <a:t>DAY 1 • NOTICE AND TRACE</a:t>
            </a:r>
          </a:p>
        </p:txBody>
      </p:sp>
      <p:sp>
        <p:nvSpPr>
          <p:cNvPr id="2" name="">
            <a:extLst xmlns:a="http://schemas.openxmlformats.org/drawingml/2006/main">
              <a:ext uri="{FF2B5EF4-FFF2-40B4-BE49-F238E27FC236}">
                <a16:creationId xmlns:a16="http://schemas.microsoft.com/office/drawing/2014/main" id="{66C51A6F-0600-46B3-AE51-65F2BF082A59}"/>
              </a:ext>
            </a:extLst>
          </p:cNvPr>
          <p:cNvSpPr>
            <a:spLocks xmlns:a="http://schemas.openxmlformats.org/drawingml/2006/main" noGrp="1"/>
          </p:cNvSpPr>
          <p:nvPr/>
        </p:nvSpPr>
        <p:spPr>
          <a:xfrm xmlns:a="http://schemas.openxmlformats.org/drawingml/2006/main">
            <a:off x="609600" y="952500"/>
            <a:ext cx="10972800" cy="1143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0273A"/>
                </a:solidFill>
                <a:latin typeface="Arial"/>
                <a:ea typeface="Arial"/>
                <a:cs typeface="Arial"/>
              </a:defRPr>
            </a:pPr>
            <a:r>
              <a:rPr sz="3600" b="1">
                <a:solidFill>
                  <a:srgbClr val="10273A"/>
                </a:solidFill>
                <a:latin typeface="Arial"/>
                <a:ea typeface="Arial"/>
                <a:cs typeface="Arial"/>
              </a:rPr>
              <a:t>What useful job does a refrigerator do?</a:t>
            </a:r>
          </a:p>
        </p:txBody>
      </p:sp>
      <p:sp>
        <p:nvSpPr>
          <p:cNvPr id="3" name="">
            <a:extLst xmlns:a="http://schemas.openxmlformats.org/drawingml/2006/main">
              <a:ext uri="{FF2B5EF4-FFF2-40B4-BE49-F238E27FC236}">
                <a16:creationId xmlns:a16="http://schemas.microsoft.com/office/drawing/2014/main" id="{97A9B158-71E8-4328-A0BB-066FD545945D}"/>
              </a:ext>
            </a:extLst>
          </p:cNvPr>
          <p:cNvSpPr>
            <a:spLocks xmlns:a="http://schemas.openxmlformats.org/drawingml/2006/main" noGrp="1"/>
          </p:cNvSpPr>
          <p:nvPr/>
        </p:nvSpPr>
        <p:spPr>
          <a:xfrm xmlns:a="http://schemas.openxmlformats.org/drawingml/2006/main">
            <a:off x="609600" y="6305550"/>
            <a:ext cx="8572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How Your House Thinks • James T.</a:t>
            </a:r>
          </a:p>
        </p:txBody>
      </p:sp>
      <p:sp>
        <p:nvSpPr>
          <p:cNvPr id="4" name="">
            <a:extLst xmlns:a="http://schemas.openxmlformats.org/drawingml/2006/main">
              <a:ext uri="{FF2B5EF4-FFF2-40B4-BE49-F238E27FC236}">
                <a16:creationId xmlns:a16="http://schemas.microsoft.com/office/drawing/2014/main" id="{04A59256-7D95-41D3-82F3-B9272D28C5E3}"/>
              </a:ext>
            </a:extLst>
          </p:cNvPr>
          <p:cNvSpPr>
            <a:spLocks xmlns:a="http://schemas.openxmlformats.org/drawingml/2006/main" noGrp="1"/>
          </p:cNvSpPr>
          <p:nvPr/>
        </p:nvSpPr>
        <p:spPr>
          <a:xfrm xmlns:a="http://schemas.openxmlformats.org/drawingml/2006/main">
            <a:off x="11049000" y="6305550"/>
            <a:ext cx="571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3</a:t>
            </a:r>
          </a:p>
        </p:txBody>
      </p:sp>
      <p:sp>
        <p:nvSpPr>
          <p:cNvPr id="5" name="">
            <a:extLst xmlns:a="http://schemas.openxmlformats.org/drawingml/2006/main">
              <a:ext uri="{FF2B5EF4-FFF2-40B4-BE49-F238E27FC236}">
                <a16:creationId xmlns:a16="http://schemas.microsoft.com/office/drawing/2014/main" id="{CFB4AB5B-748A-4E6A-ADDA-9B24C1604260}"/>
              </a:ext>
            </a:extLst>
          </p:cNvPr>
          <p:cNvSpPr>
            <a:spLocks xmlns:a="http://schemas.openxmlformats.org/drawingml/2006/main" noGrp="1"/>
          </p:cNvSpPr>
          <p:nvPr/>
        </p:nvSpPr>
        <p:spPr>
          <a:xfrm xmlns:a="http://schemas.openxmlformats.org/drawingml/2006/main">
            <a:off x="609600" y="2476500"/>
            <a:ext cx="10972800" cy="1095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850" b="1">
                <a:solidFill>
                  <a:srgbClr val="07556B"/>
                </a:solidFill>
                <a:latin typeface="Arial"/>
                <a:ea typeface="Arial"/>
                <a:cs typeface="Arial"/>
              </a:defRPr>
            </a:pPr>
            <a:r>
              <a:rPr sz="2850" b="1">
                <a:solidFill>
                  <a:srgbClr val="07556B"/>
                </a:solidFill>
                <a:latin typeface="Arial"/>
                <a:ea typeface="Arial"/>
                <a:cs typeface="Arial"/>
              </a:rPr>
              <a:t>It keeps food cool by moving heat</a:t>
            </a:r>
          </a:p>
          <a:p xmlns:a="http://schemas.openxmlformats.org/drawingml/2006/main">
            <a:pPr>
              <a:defRPr sz="2850" b="1">
                <a:solidFill>
                  <a:srgbClr val="07556B"/>
                </a:solidFill>
                <a:latin typeface="Arial"/>
                <a:ea typeface="Arial"/>
                <a:cs typeface="Arial"/>
              </a:defRPr>
            </a:pPr>
            <a:r>
              <a:rPr sz="2850" b="1">
                <a:solidFill>
                  <a:srgbClr val="07556B"/>
                </a:solidFill>
                <a:latin typeface="Arial"/>
                <a:ea typeface="Arial"/>
                <a:cs typeface="Arial"/>
              </a:rPr>
              <a:t>from its cabinet into the room.</a:t>
            </a:r>
          </a:p>
        </p:txBody>
      </p:sp>
      <p:sp>
        <p:nvSpPr>
          <p:cNvPr id="6" name="">
            <a:extLst xmlns:a="http://schemas.openxmlformats.org/drawingml/2006/main">
              <a:ext uri="{FF2B5EF4-FFF2-40B4-BE49-F238E27FC236}">
                <a16:creationId xmlns:a16="http://schemas.microsoft.com/office/drawing/2014/main" id="{165E7D16-9E3D-44BB-979E-AAB1CB2BA06F}"/>
              </a:ext>
            </a:extLst>
          </p:cNvPr>
          <p:cNvSpPr>
            <a:spLocks xmlns:a="http://schemas.openxmlformats.org/drawingml/2006/main" noGrp="1"/>
          </p:cNvSpPr>
          <p:nvPr/>
        </p:nvSpPr>
        <p:spPr>
          <a:xfrm xmlns:a="http://schemas.openxmlformats.org/drawingml/2006/main">
            <a:off x="609600" y="3905250"/>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Electricity powers the process.</a:t>
            </a:r>
          </a:p>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Insulation slows heat entering again.</a:t>
            </a:r>
          </a:p>
        </p:txBody>
      </p:sp>
      <p:sp>
        <p:nvSpPr>
          <p:cNvPr id="7" name="">
            <a:extLst xmlns:a="http://schemas.openxmlformats.org/drawingml/2006/main">
              <a:ext uri="{FF2B5EF4-FFF2-40B4-BE49-F238E27FC236}">
                <a16:creationId xmlns:a16="http://schemas.microsoft.com/office/drawing/2014/main" id="{3AAD1968-1CBD-440E-8A1F-DAAF0D36AEC4}"/>
              </a:ext>
            </a:extLst>
          </p:cNvPr>
          <p:cNvSpPr>
            <a:spLocks xmlns:a="http://schemas.openxmlformats.org/drawingml/2006/main" noGrp="1"/>
          </p:cNvSpPr>
          <p:nvPr/>
        </p:nvSpPr>
        <p:spPr>
          <a:xfrm xmlns:a="http://schemas.openxmlformats.org/drawingml/2006/main">
            <a:off x="609600" y="5238750"/>
            <a:ext cx="109728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250" b="0">
                <a:solidFill>
                  <a:srgbClr val="10273A"/>
                </a:solidFill>
                <a:latin typeface="Arial"/>
                <a:ea typeface="Arial"/>
                <a:cs typeface="Arial"/>
              </a:defRPr>
            </a:pPr>
            <a:r>
              <a:rPr sz="2250" b="0">
                <a:solidFill>
                  <a:srgbClr val="10273A"/>
                </a:solidFill>
                <a:latin typeface="Arial"/>
                <a:ea typeface="Arial"/>
                <a:cs typeface="Arial"/>
              </a:rPr>
              <a:t>Draw the journey. Mark one fact and one question.</a:t>
            </a:r>
          </a:p>
        </p:txBody>
      </p:sp>
    </p:spTree>
    <p:extLst>
      <p:ext uri="{BB962C8B-B14F-4D97-AF65-F5344CB8AC3E}">
        <p14:creationId xmlns:p14="http://schemas.microsoft.com/office/powerpoint/2010/main" val="1116539212"/>
      </p:ext>
    </p:extLst>
  </p:cSld>
</p:sld>
</file>

<file path=ppt/slides/slide4.xml><?xml version="1.0" encoding="utf-8"?>
<p:sld xmlns:p="http://schemas.openxmlformats.org/presentationml/2006/main">
  <p:cSld>
    <p:bg>
      <p:bgPr>
        <a:solidFill xmlns:a="http://schemas.openxmlformats.org/drawingml/2006/main">
          <a:srgbClr val="FFFDF7"/>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67E7EECD-23A9-41FD-9A3A-22B99DF79B9C}"/>
              </a:ext>
            </a:extLst>
          </p:cNvPr>
          <p:cNvSpPr>
            <a:spLocks xmlns:a="http://schemas.openxmlformats.org/drawingml/2006/main" noGrp="1"/>
          </p:cNvSpPr>
          <p:nvPr/>
        </p:nvSpPr>
        <p:spPr>
          <a:xfrm xmlns:a="http://schemas.openxmlformats.org/drawingml/2006/main">
            <a:off x="609600" y="361950"/>
            <a:ext cx="109728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07556B"/>
                </a:solidFill>
                <a:latin typeface="Arial"/>
                <a:ea typeface="Arial"/>
                <a:cs typeface="Arial"/>
              </a:defRPr>
            </a:pPr>
            <a:r>
              <a:rPr sz="1350" b="1">
                <a:solidFill>
                  <a:srgbClr val="07556B"/>
                </a:solidFill>
                <a:latin typeface="Arial"/>
                <a:ea typeface="Arial"/>
                <a:cs typeface="Arial"/>
              </a:rPr>
              <a:t>DAY 2 • EXPLAIN</a:t>
            </a:r>
          </a:p>
        </p:txBody>
      </p:sp>
      <p:sp>
        <p:nvSpPr>
          <p:cNvPr id="2" name="">
            <a:extLst xmlns:a="http://schemas.openxmlformats.org/drawingml/2006/main">
              <a:ext uri="{FF2B5EF4-FFF2-40B4-BE49-F238E27FC236}">
                <a16:creationId xmlns:a16="http://schemas.microsoft.com/office/drawing/2014/main" id="{DC45E9E9-BA81-4B75-BB11-4620BA634464}"/>
              </a:ext>
            </a:extLst>
          </p:cNvPr>
          <p:cNvSpPr>
            <a:spLocks xmlns:a="http://schemas.openxmlformats.org/drawingml/2006/main" noGrp="1"/>
          </p:cNvSpPr>
          <p:nvPr/>
        </p:nvSpPr>
        <p:spPr>
          <a:xfrm xmlns:a="http://schemas.openxmlformats.org/drawingml/2006/main">
            <a:off x="609600" y="952500"/>
            <a:ext cx="10972800" cy="1143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0273A"/>
                </a:solidFill>
                <a:latin typeface="Arial"/>
                <a:ea typeface="Arial"/>
                <a:cs typeface="Arial"/>
              </a:defRPr>
            </a:pPr>
            <a:r>
              <a:rPr sz="3600" b="1">
                <a:solidFill>
                  <a:srgbClr val="10273A"/>
                </a:solidFill>
                <a:latin typeface="Arial"/>
                <a:ea typeface="Arial"/>
                <a:cs typeface="Arial"/>
              </a:rPr>
              <a:t>Does a reading lamp need a prediction?</a:t>
            </a:r>
          </a:p>
        </p:txBody>
      </p:sp>
      <p:sp>
        <p:nvSpPr>
          <p:cNvPr id="3" name="">
            <a:extLst xmlns:a="http://schemas.openxmlformats.org/drawingml/2006/main">
              <a:ext uri="{FF2B5EF4-FFF2-40B4-BE49-F238E27FC236}">
                <a16:creationId xmlns:a16="http://schemas.microsoft.com/office/drawing/2014/main" id="{4E76DFFE-78B0-46BC-847C-C250BAFDEF28}"/>
              </a:ext>
            </a:extLst>
          </p:cNvPr>
          <p:cNvSpPr>
            <a:spLocks xmlns:a="http://schemas.openxmlformats.org/drawingml/2006/main" noGrp="1"/>
          </p:cNvSpPr>
          <p:nvPr/>
        </p:nvSpPr>
        <p:spPr>
          <a:xfrm xmlns:a="http://schemas.openxmlformats.org/drawingml/2006/main">
            <a:off x="609600" y="6305550"/>
            <a:ext cx="8572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How Your House Thinks • James T.</a:t>
            </a:r>
          </a:p>
        </p:txBody>
      </p:sp>
      <p:sp>
        <p:nvSpPr>
          <p:cNvPr id="4" name="">
            <a:extLst xmlns:a="http://schemas.openxmlformats.org/drawingml/2006/main">
              <a:ext uri="{FF2B5EF4-FFF2-40B4-BE49-F238E27FC236}">
                <a16:creationId xmlns:a16="http://schemas.microsoft.com/office/drawing/2014/main" id="{C66A8FD4-7AE1-440F-AC17-14447E6F02FA}"/>
              </a:ext>
            </a:extLst>
          </p:cNvPr>
          <p:cNvSpPr>
            <a:spLocks xmlns:a="http://schemas.openxmlformats.org/drawingml/2006/main" noGrp="1"/>
          </p:cNvSpPr>
          <p:nvPr/>
        </p:nvSpPr>
        <p:spPr>
          <a:xfrm xmlns:a="http://schemas.openxmlformats.org/drawingml/2006/main">
            <a:off x="11049000" y="6305550"/>
            <a:ext cx="571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4</a:t>
            </a:r>
          </a:p>
        </p:txBody>
      </p:sp>
      <p:sp>
        <p:nvSpPr>
          <p:cNvPr id="5" name="">
            <a:extLst xmlns:a="http://schemas.openxmlformats.org/drawingml/2006/main">
              <a:ext uri="{FF2B5EF4-FFF2-40B4-BE49-F238E27FC236}">
                <a16:creationId xmlns:a16="http://schemas.microsoft.com/office/drawing/2014/main" id="{98FE0CFF-1FC3-4ABA-A3F8-07B5EC6EB75F}"/>
              </a:ext>
            </a:extLst>
          </p:cNvPr>
          <p:cNvSpPr>
            <a:spLocks xmlns:a="http://schemas.openxmlformats.org/drawingml/2006/main" noGrp="1"/>
          </p:cNvSpPr>
          <p:nvPr/>
        </p:nvSpPr>
        <p:spPr>
          <a:xfrm xmlns:a="http://schemas.openxmlformats.org/drawingml/2006/main">
            <a:off x="609600" y="2333625"/>
            <a:ext cx="10972800" cy="857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PERSON</a:t>
            </a:r>
          </a:p>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Choose when to use the switch.</a:t>
            </a:r>
          </a:p>
        </p:txBody>
      </p:sp>
      <p:sp>
        <p:nvSpPr>
          <p:cNvPr id="6" name="">
            <a:extLst xmlns:a="http://schemas.openxmlformats.org/drawingml/2006/main">
              <a:ext uri="{FF2B5EF4-FFF2-40B4-BE49-F238E27FC236}">
                <a16:creationId xmlns:a16="http://schemas.microsoft.com/office/drawing/2014/main" id="{02F33EEE-CDB4-451B-98B2-BD3C3700723D}"/>
              </a:ext>
            </a:extLst>
          </p:cNvPr>
          <p:cNvSpPr>
            <a:spLocks xmlns:a="http://schemas.openxmlformats.org/drawingml/2006/main" noGrp="1"/>
          </p:cNvSpPr>
          <p:nvPr/>
        </p:nvSpPr>
        <p:spPr>
          <a:xfrm xmlns:a="http://schemas.openxmlformats.org/drawingml/2006/main">
            <a:off x="609600" y="3524250"/>
            <a:ext cx="10972800" cy="857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FIXED RULE</a:t>
            </a:r>
          </a:p>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Turn on at a time someone selects.</a:t>
            </a:r>
          </a:p>
        </p:txBody>
      </p:sp>
      <p:sp>
        <p:nvSpPr>
          <p:cNvPr id="7" name="">
            <a:extLst xmlns:a="http://schemas.openxmlformats.org/drawingml/2006/main">
              <a:ext uri="{FF2B5EF4-FFF2-40B4-BE49-F238E27FC236}">
                <a16:creationId xmlns:a16="http://schemas.microsoft.com/office/drawing/2014/main" id="{94C060FE-9897-4EFA-B99B-1CCAB49B4774}"/>
              </a:ext>
            </a:extLst>
          </p:cNvPr>
          <p:cNvSpPr>
            <a:spLocks xmlns:a="http://schemas.openxmlformats.org/drawingml/2006/main" noGrp="1"/>
          </p:cNvSpPr>
          <p:nvPr/>
        </p:nvSpPr>
        <p:spPr>
          <a:xfrm xmlns:a="http://schemas.openxmlformats.org/drawingml/2006/main">
            <a:off x="609600" y="4714875"/>
            <a:ext cx="10972800" cy="1047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PREDICTION</a:t>
            </a:r>
          </a:p>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Guess when light will be wanted. What if plans change?</a:t>
            </a:r>
          </a:p>
        </p:txBody>
      </p:sp>
    </p:spTree>
    <p:extLst>
      <p:ext uri="{BB962C8B-B14F-4D97-AF65-F5344CB8AC3E}">
        <p14:creationId xmlns:p14="http://schemas.microsoft.com/office/powerpoint/2010/main" val="607907713"/>
      </p:ext>
    </p:extLst>
  </p:cSld>
</p:sld>
</file>

<file path=ppt/slides/slide5.xml><?xml version="1.0" encoding="utf-8"?>
<p:sld xmlns:p="http://schemas.openxmlformats.org/presentationml/2006/main">
  <p:cSld>
    <p:bg>
      <p:bgPr>
        <a:solidFill xmlns:a="http://schemas.openxmlformats.org/drawingml/2006/main">
          <a:srgbClr val="FFFDF7"/>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DC8AE3EF-6121-4FF9-8758-13F3888BEB23}"/>
              </a:ext>
            </a:extLst>
          </p:cNvPr>
          <p:cNvSpPr>
            <a:spLocks xmlns:a="http://schemas.openxmlformats.org/drawingml/2006/main" noGrp="1"/>
          </p:cNvSpPr>
          <p:nvPr/>
        </p:nvSpPr>
        <p:spPr>
          <a:xfrm xmlns:a="http://schemas.openxmlformats.org/drawingml/2006/main">
            <a:off x="609600" y="361950"/>
            <a:ext cx="109728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07556B"/>
                </a:solidFill>
                <a:latin typeface="Arial"/>
                <a:ea typeface="Arial"/>
                <a:cs typeface="Arial"/>
              </a:defRPr>
            </a:pPr>
            <a:r>
              <a:rPr sz="1350" b="1">
                <a:solidFill>
                  <a:srgbClr val="07556B"/>
                </a:solidFill>
                <a:latin typeface="Arial"/>
                <a:ea typeface="Arial"/>
                <a:cs typeface="Arial"/>
              </a:rPr>
              <a:t>DAY 3 • IMAGINE</a:t>
            </a:r>
          </a:p>
        </p:txBody>
      </p:sp>
      <p:sp>
        <p:nvSpPr>
          <p:cNvPr id="2" name="">
            <a:extLst xmlns:a="http://schemas.openxmlformats.org/drawingml/2006/main">
              <a:ext uri="{FF2B5EF4-FFF2-40B4-BE49-F238E27FC236}">
                <a16:creationId xmlns:a16="http://schemas.microsoft.com/office/drawing/2014/main" id="{8EB3C285-7DB1-4496-A39C-3F2A1F1BFA3B}"/>
              </a:ext>
            </a:extLst>
          </p:cNvPr>
          <p:cNvSpPr>
            <a:spLocks xmlns:a="http://schemas.openxmlformats.org/drawingml/2006/main" noGrp="1"/>
          </p:cNvSpPr>
          <p:nvPr/>
        </p:nvSpPr>
        <p:spPr>
          <a:xfrm xmlns:a="http://schemas.openxmlformats.org/drawingml/2006/main">
            <a:off x="609600" y="952500"/>
            <a:ext cx="10972800" cy="1143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0273A"/>
                </a:solidFill>
                <a:latin typeface="Arial"/>
                <a:ea typeface="Arial"/>
                <a:cs typeface="Arial"/>
              </a:defRPr>
            </a:pPr>
            <a:r>
              <a:rPr sz="3600" b="1">
                <a:solidFill>
                  <a:srgbClr val="10273A"/>
                </a:solidFill>
                <a:latin typeface="Arial"/>
                <a:ea typeface="Arial"/>
                <a:cs typeface="Arial"/>
              </a:rPr>
              <a:t>Whose idea of comfortable?</a:t>
            </a:r>
          </a:p>
        </p:txBody>
      </p:sp>
      <p:sp>
        <p:nvSpPr>
          <p:cNvPr id="3" name="">
            <a:extLst xmlns:a="http://schemas.openxmlformats.org/drawingml/2006/main">
              <a:ext uri="{FF2B5EF4-FFF2-40B4-BE49-F238E27FC236}">
                <a16:creationId xmlns:a16="http://schemas.microsoft.com/office/drawing/2014/main" id="{9D4C9B2C-8DD7-4BAD-BBD6-7966B081E493}"/>
              </a:ext>
            </a:extLst>
          </p:cNvPr>
          <p:cNvSpPr>
            <a:spLocks xmlns:a="http://schemas.openxmlformats.org/drawingml/2006/main" noGrp="1"/>
          </p:cNvSpPr>
          <p:nvPr/>
        </p:nvSpPr>
        <p:spPr>
          <a:xfrm xmlns:a="http://schemas.openxmlformats.org/drawingml/2006/main">
            <a:off x="609600" y="6305550"/>
            <a:ext cx="8572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How Your House Thinks • James T.</a:t>
            </a:r>
          </a:p>
        </p:txBody>
      </p:sp>
      <p:sp>
        <p:nvSpPr>
          <p:cNvPr id="4" name="">
            <a:extLst xmlns:a="http://schemas.openxmlformats.org/drawingml/2006/main">
              <a:ext uri="{FF2B5EF4-FFF2-40B4-BE49-F238E27FC236}">
                <a16:creationId xmlns:a16="http://schemas.microsoft.com/office/drawing/2014/main" id="{96CA72E0-A999-4E0E-B790-85F4CC75573E}"/>
              </a:ext>
            </a:extLst>
          </p:cNvPr>
          <p:cNvSpPr>
            <a:spLocks xmlns:a="http://schemas.openxmlformats.org/drawingml/2006/main" noGrp="1"/>
          </p:cNvSpPr>
          <p:nvPr/>
        </p:nvSpPr>
        <p:spPr>
          <a:xfrm xmlns:a="http://schemas.openxmlformats.org/drawingml/2006/main">
            <a:off x="11049000" y="6305550"/>
            <a:ext cx="571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5</a:t>
            </a:r>
          </a:p>
        </p:txBody>
      </p:sp>
      <p:sp>
        <p:nvSpPr>
          <p:cNvPr id="5" name="">
            <a:extLst xmlns:a="http://schemas.openxmlformats.org/drawingml/2006/main">
              <a:ext uri="{FF2B5EF4-FFF2-40B4-BE49-F238E27FC236}">
                <a16:creationId xmlns:a16="http://schemas.microsoft.com/office/drawing/2014/main" id="{D596F5F8-0727-4272-AEB1-77A26B637756}"/>
              </a:ext>
            </a:extLst>
          </p:cNvPr>
          <p:cNvSpPr>
            <a:spLocks xmlns:a="http://schemas.openxmlformats.org/drawingml/2006/main" noGrp="1"/>
          </p:cNvSpPr>
          <p:nvPr/>
        </p:nvSpPr>
        <p:spPr>
          <a:xfrm xmlns:a="http://schemas.openxmlformats.org/drawingml/2006/main">
            <a:off x="609600" y="2381250"/>
            <a:ext cx="1097280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850" b="1">
                <a:solidFill>
                  <a:srgbClr val="07556B"/>
                </a:solidFill>
                <a:latin typeface="Arial"/>
                <a:ea typeface="Arial"/>
                <a:cs typeface="Arial"/>
              </a:defRPr>
            </a:pPr>
            <a:r>
              <a:rPr sz="2850" b="1">
                <a:solidFill>
                  <a:srgbClr val="07556B"/>
                </a:solidFill>
                <a:latin typeface="Arial"/>
                <a:ea typeface="Arial"/>
                <a:cs typeface="Arial"/>
              </a:rPr>
              <a:t>A fan moves air. People choose comfort.</a:t>
            </a:r>
          </a:p>
        </p:txBody>
      </p:sp>
      <p:sp>
        <p:nvSpPr>
          <p:cNvPr id="6" name="">
            <a:extLst xmlns:a="http://schemas.openxmlformats.org/drawingml/2006/main">
              <a:ext uri="{FF2B5EF4-FFF2-40B4-BE49-F238E27FC236}">
                <a16:creationId xmlns:a16="http://schemas.microsoft.com/office/drawing/2014/main" id="{2AAA5A7A-EBC9-4C85-8325-86BF96A9004E}"/>
              </a:ext>
            </a:extLst>
          </p:cNvPr>
          <p:cNvSpPr>
            <a:spLocks xmlns:a="http://schemas.openxmlformats.org/drawingml/2006/main" noGrp="1"/>
          </p:cNvSpPr>
          <p:nvPr/>
        </p:nvSpPr>
        <p:spPr>
          <a:xfrm xmlns:a="http://schemas.openxmlformats.org/drawingml/2006/main">
            <a:off x="609600" y="3476625"/>
            <a:ext cx="10972800" cy="1095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Compare a speed switch, a temperature rule</a:t>
            </a:r>
          </a:p>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and a prediction from earlier choices.</a:t>
            </a:r>
          </a:p>
        </p:txBody>
      </p:sp>
      <p:sp>
        <p:nvSpPr>
          <p:cNvPr id="7" name="">
            <a:extLst xmlns:a="http://schemas.openxmlformats.org/drawingml/2006/main">
              <a:ext uri="{FF2B5EF4-FFF2-40B4-BE49-F238E27FC236}">
                <a16:creationId xmlns:a16="http://schemas.microsoft.com/office/drawing/2014/main" id="{4598CAEE-A13C-4EAA-88BF-DD184701B2FB}"/>
              </a:ext>
            </a:extLst>
          </p:cNvPr>
          <p:cNvSpPr>
            <a:spLocks xmlns:a="http://schemas.openxmlformats.org/drawingml/2006/main" noGrp="1"/>
          </p:cNvSpPr>
          <p:nvPr/>
        </p:nvSpPr>
        <p:spPr>
          <a:xfrm xmlns:a="http://schemas.openxmlformats.org/drawingml/2006/main">
            <a:off x="609600" y="4857750"/>
            <a:ext cx="109728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What if two people want different speeds?</a:t>
            </a:r>
          </a:p>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Who can correct or stop the choice?</a:t>
            </a:r>
          </a:p>
        </p:txBody>
      </p:sp>
    </p:spTree>
    <p:extLst>
      <p:ext uri="{BB962C8B-B14F-4D97-AF65-F5344CB8AC3E}">
        <p14:creationId xmlns:p14="http://schemas.microsoft.com/office/powerpoint/2010/main" val="590559626"/>
      </p:ext>
    </p:extLst>
  </p:cSld>
</p:sld>
</file>

<file path=ppt/slides/slide6.xml><?xml version="1.0" encoding="utf-8"?>
<p:sld xmlns:p="http://schemas.openxmlformats.org/presentationml/2006/main">
  <p:cSld>
    <p:bg>
      <p:bgPr>
        <a:solidFill xmlns:a="http://schemas.openxmlformats.org/drawingml/2006/main">
          <a:srgbClr val="FFFDF7"/>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C2F36839-6276-4AD5-A521-8042B9586095}"/>
              </a:ext>
            </a:extLst>
          </p:cNvPr>
          <p:cNvSpPr>
            <a:spLocks xmlns:a="http://schemas.openxmlformats.org/drawingml/2006/main" noGrp="1"/>
          </p:cNvSpPr>
          <p:nvPr/>
        </p:nvSpPr>
        <p:spPr>
          <a:xfrm xmlns:a="http://schemas.openxmlformats.org/drawingml/2006/main">
            <a:off x="609600" y="361950"/>
            <a:ext cx="109728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07556B"/>
                </a:solidFill>
                <a:latin typeface="Arial"/>
                <a:ea typeface="Arial"/>
                <a:cs typeface="Arial"/>
              </a:defRPr>
            </a:pPr>
            <a:r>
              <a:rPr sz="1350" b="1">
                <a:solidFill>
                  <a:srgbClr val="07556B"/>
                </a:solidFill>
                <a:latin typeface="Arial"/>
                <a:ea typeface="Arial"/>
                <a:cs typeface="Arial"/>
              </a:rPr>
              <a:t>DAY 4 • QUESTION</a:t>
            </a:r>
          </a:p>
        </p:txBody>
      </p:sp>
      <p:sp>
        <p:nvSpPr>
          <p:cNvPr id="2" name="">
            <a:extLst xmlns:a="http://schemas.openxmlformats.org/drawingml/2006/main">
              <a:ext uri="{FF2B5EF4-FFF2-40B4-BE49-F238E27FC236}">
                <a16:creationId xmlns:a16="http://schemas.microsoft.com/office/drawing/2014/main" id="{D297D32E-1416-43BE-A2D2-FB2C2BF191CE}"/>
              </a:ext>
            </a:extLst>
          </p:cNvPr>
          <p:cNvSpPr>
            <a:spLocks xmlns:a="http://schemas.openxmlformats.org/drawingml/2006/main" noGrp="1"/>
          </p:cNvSpPr>
          <p:nvPr/>
        </p:nvSpPr>
        <p:spPr>
          <a:xfrm xmlns:a="http://schemas.openxmlformats.org/drawingml/2006/main">
            <a:off x="609600" y="952500"/>
            <a:ext cx="10972800" cy="1143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0273A"/>
                </a:solidFill>
                <a:latin typeface="Arial"/>
                <a:ea typeface="Arial"/>
                <a:cs typeface="Arial"/>
              </a:defRPr>
            </a:pPr>
            <a:r>
              <a:rPr sz="3600" b="1">
                <a:solidFill>
                  <a:srgbClr val="10273A"/>
                </a:solidFill>
                <a:latin typeface="Arial"/>
                <a:ea typeface="Arial"/>
                <a:cs typeface="Arial"/>
              </a:rPr>
              <a:t>What information can we leave out?</a:t>
            </a:r>
          </a:p>
        </p:txBody>
      </p:sp>
      <p:sp>
        <p:nvSpPr>
          <p:cNvPr id="3" name="">
            <a:extLst xmlns:a="http://schemas.openxmlformats.org/drawingml/2006/main">
              <a:ext uri="{FF2B5EF4-FFF2-40B4-BE49-F238E27FC236}">
                <a16:creationId xmlns:a16="http://schemas.microsoft.com/office/drawing/2014/main" id="{F5D1C425-709E-4CFD-A4FB-578DBC94ED60}"/>
              </a:ext>
            </a:extLst>
          </p:cNvPr>
          <p:cNvSpPr>
            <a:spLocks xmlns:a="http://schemas.openxmlformats.org/drawingml/2006/main" noGrp="1"/>
          </p:cNvSpPr>
          <p:nvPr/>
        </p:nvSpPr>
        <p:spPr>
          <a:xfrm xmlns:a="http://schemas.openxmlformats.org/drawingml/2006/main">
            <a:off x="609600" y="6305550"/>
            <a:ext cx="8572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How Your House Thinks • James T.</a:t>
            </a:r>
          </a:p>
        </p:txBody>
      </p:sp>
      <p:sp>
        <p:nvSpPr>
          <p:cNvPr id="4" name="">
            <a:extLst xmlns:a="http://schemas.openxmlformats.org/drawingml/2006/main">
              <a:ext uri="{FF2B5EF4-FFF2-40B4-BE49-F238E27FC236}">
                <a16:creationId xmlns:a16="http://schemas.microsoft.com/office/drawing/2014/main" id="{A1A7F213-530F-42C5-AE4D-82F5F53947E2}"/>
              </a:ext>
            </a:extLst>
          </p:cNvPr>
          <p:cNvSpPr>
            <a:spLocks xmlns:a="http://schemas.openxmlformats.org/drawingml/2006/main" noGrp="1"/>
          </p:cNvSpPr>
          <p:nvPr/>
        </p:nvSpPr>
        <p:spPr>
          <a:xfrm xmlns:a="http://schemas.openxmlformats.org/drawingml/2006/main">
            <a:off x="11049000" y="6305550"/>
            <a:ext cx="571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6</a:t>
            </a:r>
          </a:p>
        </p:txBody>
      </p:sp>
      <p:sp>
        <p:nvSpPr>
          <p:cNvPr id="5" name="">
            <a:extLst xmlns:a="http://schemas.openxmlformats.org/drawingml/2006/main">
              <a:ext uri="{FF2B5EF4-FFF2-40B4-BE49-F238E27FC236}">
                <a16:creationId xmlns:a16="http://schemas.microsoft.com/office/drawing/2014/main" id="{072FB4D2-34B8-4EAF-B385-2B3B8F8897C0}"/>
              </a:ext>
            </a:extLst>
          </p:cNvPr>
          <p:cNvSpPr>
            <a:spLocks xmlns:a="http://schemas.openxmlformats.org/drawingml/2006/main" noGrp="1"/>
          </p:cNvSpPr>
          <p:nvPr/>
        </p:nvSpPr>
        <p:spPr>
          <a:xfrm xmlns:a="http://schemas.openxmlformats.org/drawingml/2006/main">
            <a:off x="609600" y="2333625"/>
            <a:ext cx="1097280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For a simple refrigerator-door reminder:</a:t>
            </a:r>
          </a:p>
        </p:txBody>
      </p:sp>
      <p:sp>
        <p:nvSpPr>
          <p:cNvPr id="6" name="">
            <a:extLst xmlns:a="http://schemas.openxmlformats.org/drawingml/2006/main">
              <a:ext uri="{FF2B5EF4-FFF2-40B4-BE49-F238E27FC236}">
                <a16:creationId xmlns:a16="http://schemas.microsoft.com/office/drawing/2014/main" id="{7485F9DB-EC1F-4681-BB46-45C0C014D1C1}"/>
              </a:ext>
            </a:extLst>
          </p:cNvPr>
          <p:cNvSpPr>
            <a:spLocks xmlns:a="http://schemas.openxmlformats.org/drawingml/2006/main" noGrp="1"/>
          </p:cNvSpPr>
          <p:nvPr/>
        </p:nvSpPr>
        <p:spPr>
          <a:xfrm xmlns:a="http://schemas.openxmlformats.org/drawingml/2006/main">
            <a:off x="609600" y="3333750"/>
            <a:ext cx="10972800" cy="1190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700" b="1">
                <a:solidFill>
                  <a:srgbClr val="07556B"/>
                </a:solidFill>
                <a:latin typeface="Arial"/>
                <a:ea typeface="Arial"/>
                <a:cs typeface="Arial"/>
              </a:defRPr>
            </a:pPr>
            <a:r>
              <a:rPr sz="2700" b="1">
                <a:solidFill>
                  <a:srgbClr val="07556B"/>
                </a:solidFill>
                <a:latin typeface="Arial"/>
                <a:ea typeface="Arial"/>
                <a:cs typeface="Arial"/>
              </a:rPr>
              <a:t>Door open or closed • Time elapsed</a:t>
            </a:r>
          </a:p>
          <a:p xmlns:a="http://schemas.openxmlformats.org/drawingml/2006/main">
            <a:pPr>
              <a:defRPr sz="2700" b="1">
                <a:solidFill>
                  <a:srgbClr val="07556B"/>
                </a:solidFill>
                <a:latin typeface="Arial"/>
                <a:ea typeface="Arial"/>
                <a:cs typeface="Arial"/>
              </a:defRPr>
            </a:pPr>
            <a:r>
              <a:rPr sz="2700" b="1">
                <a:solidFill>
                  <a:srgbClr val="07556B"/>
                </a:solidFill>
                <a:latin typeface="Arial"/>
                <a:ea typeface="Arial"/>
                <a:cs typeface="Arial"/>
              </a:rPr>
              <a:t>Names • Addresses • Kitchen recordings</a:t>
            </a:r>
          </a:p>
        </p:txBody>
      </p:sp>
      <p:sp>
        <p:nvSpPr>
          <p:cNvPr id="7" name="">
            <a:extLst xmlns:a="http://schemas.openxmlformats.org/drawingml/2006/main">
              <a:ext uri="{FF2B5EF4-FFF2-40B4-BE49-F238E27FC236}">
                <a16:creationId xmlns:a16="http://schemas.microsoft.com/office/drawing/2014/main" id="{5DCD5962-EBB3-4C1B-AAEF-DADA8B5E1A27}"/>
              </a:ext>
            </a:extLst>
          </p:cNvPr>
          <p:cNvSpPr>
            <a:spLocks xmlns:a="http://schemas.openxmlformats.org/drawingml/2006/main" noGrp="1"/>
          </p:cNvSpPr>
          <p:nvPr/>
        </p:nvSpPr>
        <p:spPr>
          <a:xfrm xmlns:a="http://schemas.openxmlformats.org/drawingml/2006/main">
            <a:off x="609600" y="5000625"/>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Sort: needed / unnecessary / uncertain.</a:t>
            </a:r>
          </a:p>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Explain each input you keep.</a:t>
            </a:r>
          </a:p>
        </p:txBody>
      </p:sp>
    </p:spTree>
    <p:extLst>
      <p:ext uri="{BB962C8B-B14F-4D97-AF65-F5344CB8AC3E}">
        <p14:creationId xmlns:p14="http://schemas.microsoft.com/office/powerpoint/2010/main" val="1943793128"/>
      </p:ext>
    </p:extLst>
  </p:cSld>
</p:sld>
</file>

<file path=ppt/slides/slide7.xml><?xml version="1.0" encoding="utf-8"?>
<p:sld xmlns:p="http://schemas.openxmlformats.org/presentationml/2006/main">
  <p:cSld>
    <p:bg>
      <p:bgPr>
        <a:solidFill xmlns:a="http://schemas.openxmlformats.org/drawingml/2006/main">
          <a:srgbClr val="FFFDF7"/>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89732945-4729-40E0-9CC1-F1AA30431450}"/>
              </a:ext>
            </a:extLst>
          </p:cNvPr>
          <p:cNvSpPr>
            <a:spLocks xmlns:a="http://schemas.openxmlformats.org/drawingml/2006/main" noGrp="1"/>
          </p:cNvSpPr>
          <p:nvPr/>
        </p:nvSpPr>
        <p:spPr>
          <a:xfrm xmlns:a="http://schemas.openxmlformats.org/drawingml/2006/main">
            <a:off x="609600" y="361950"/>
            <a:ext cx="109728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07556B"/>
                </a:solidFill>
                <a:latin typeface="Arial"/>
                <a:ea typeface="Arial"/>
                <a:cs typeface="Arial"/>
              </a:defRPr>
            </a:pPr>
            <a:r>
              <a:rPr sz="1350" b="1">
                <a:solidFill>
                  <a:srgbClr val="07556B"/>
                </a:solidFill>
                <a:latin typeface="Arial"/>
                <a:ea typeface="Arial"/>
                <a:cs typeface="Arial"/>
              </a:rPr>
              <a:t>DAY 5 • DECIDE AND EXPLAIN</a:t>
            </a:r>
          </a:p>
        </p:txBody>
      </p:sp>
      <p:sp>
        <p:nvSpPr>
          <p:cNvPr id="2" name="">
            <a:extLst xmlns:a="http://schemas.openxmlformats.org/drawingml/2006/main">
              <a:ext uri="{FF2B5EF4-FFF2-40B4-BE49-F238E27FC236}">
                <a16:creationId xmlns:a16="http://schemas.microsoft.com/office/drawing/2014/main" id="{89F1B233-EF63-4DC8-BBD3-940249F1DC01}"/>
              </a:ext>
            </a:extLst>
          </p:cNvPr>
          <p:cNvSpPr>
            <a:spLocks xmlns:a="http://schemas.openxmlformats.org/drawingml/2006/main" noGrp="1"/>
          </p:cNvSpPr>
          <p:nvPr/>
        </p:nvSpPr>
        <p:spPr>
          <a:xfrm xmlns:a="http://schemas.openxmlformats.org/drawingml/2006/main">
            <a:off x="609600" y="952500"/>
            <a:ext cx="10972800" cy="1143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0273A"/>
                </a:solidFill>
                <a:latin typeface="Arial"/>
                <a:ea typeface="Arial"/>
                <a:cs typeface="Arial"/>
              </a:defRPr>
            </a:pPr>
            <a:r>
              <a:rPr sz="3600" b="1">
                <a:solidFill>
                  <a:srgbClr val="10273A"/>
                </a:solidFill>
                <a:latin typeface="Arial"/>
                <a:ea typeface="Arial"/>
                <a:cs typeface="Arial"/>
              </a:rPr>
              <a:t>A reason matters more than “smart.”</a:t>
            </a:r>
          </a:p>
        </p:txBody>
      </p:sp>
      <p:sp>
        <p:nvSpPr>
          <p:cNvPr id="3" name="">
            <a:extLst xmlns:a="http://schemas.openxmlformats.org/drawingml/2006/main">
              <a:ext uri="{FF2B5EF4-FFF2-40B4-BE49-F238E27FC236}">
                <a16:creationId xmlns:a16="http://schemas.microsoft.com/office/drawing/2014/main" id="{7A250840-D89F-438A-896B-D2A7D8C03DDA}"/>
              </a:ext>
            </a:extLst>
          </p:cNvPr>
          <p:cNvSpPr>
            <a:spLocks xmlns:a="http://schemas.openxmlformats.org/drawingml/2006/main" noGrp="1"/>
          </p:cNvSpPr>
          <p:nvPr/>
        </p:nvSpPr>
        <p:spPr>
          <a:xfrm xmlns:a="http://schemas.openxmlformats.org/drawingml/2006/main">
            <a:off x="609600" y="6305550"/>
            <a:ext cx="8572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How Your House Thinks • James T.</a:t>
            </a:r>
          </a:p>
        </p:txBody>
      </p:sp>
      <p:sp>
        <p:nvSpPr>
          <p:cNvPr id="4" name="">
            <a:extLst xmlns:a="http://schemas.openxmlformats.org/drawingml/2006/main">
              <a:ext uri="{FF2B5EF4-FFF2-40B4-BE49-F238E27FC236}">
                <a16:creationId xmlns:a16="http://schemas.microsoft.com/office/drawing/2014/main" id="{D0B48F77-D2D0-4AC2-98CA-82CB04C1D6D5}"/>
              </a:ext>
            </a:extLst>
          </p:cNvPr>
          <p:cNvSpPr>
            <a:spLocks xmlns:a="http://schemas.openxmlformats.org/drawingml/2006/main" noGrp="1"/>
          </p:cNvSpPr>
          <p:nvPr/>
        </p:nvSpPr>
        <p:spPr>
          <a:xfrm xmlns:a="http://schemas.openxmlformats.org/drawingml/2006/main">
            <a:off x="11049000" y="6305550"/>
            <a:ext cx="571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7</a:t>
            </a:r>
          </a:p>
        </p:txBody>
      </p:sp>
      <p:sp>
        <p:nvSpPr>
          <p:cNvPr id="5" name="">
            <a:extLst xmlns:a="http://schemas.openxmlformats.org/drawingml/2006/main">
              <a:ext uri="{FF2B5EF4-FFF2-40B4-BE49-F238E27FC236}">
                <a16:creationId xmlns:a16="http://schemas.microsoft.com/office/drawing/2014/main" id="{C48525C2-C11B-405F-BFA3-28CA949D2123}"/>
              </a:ext>
            </a:extLst>
          </p:cNvPr>
          <p:cNvSpPr>
            <a:spLocks xmlns:a="http://schemas.openxmlformats.org/drawingml/2006/main" noGrp="1"/>
          </p:cNvSpPr>
          <p:nvPr/>
        </p:nvSpPr>
        <p:spPr>
          <a:xfrm xmlns:a="http://schemas.openxmlformats.org/drawingml/2006/main">
            <a:off x="609600" y="2428875"/>
            <a:ext cx="10972800" cy="2095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07556B"/>
                </a:solidFill>
                <a:latin typeface="Arial"/>
                <a:ea typeface="Arial"/>
                <a:cs typeface="Arial"/>
              </a:defRPr>
            </a:pPr>
            <a:r>
              <a:rPr sz="2550" b="1">
                <a:solidFill>
                  <a:srgbClr val="07556B"/>
                </a:solidFill>
                <a:latin typeface="Arial"/>
                <a:ea typeface="Arial"/>
                <a:cs typeface="Arial"/>
              </a:rPr>
              <a:t>I would choose __________ because __________.</a:t>
            </a:r>
          </a:p>
          <a:p xmlns:a="http://schemas.openxmlformats.org/drawingml/2006/main">
            <a:pPr>
              <a:defRPr sz="2550" b="1">
                <a:solidFill>
                  <a:srgbClr val="07556B"/>
                </a:solidFill>
                <a:latin typeface="Arial"/>
                <a:ea typeface="Arial"/>
                <a:cs typeface="Arial"/>
              </a:defRPr>
            </a:pPr>
            <a:r>
              <a:rPr sz="2550" b="1">
                <a:solidFill>
                  <a:srgbClr val="07556B"/>
                </a:solidFill>
                <a:latin typeface="Arial"/>
                <a:ea typeface="Arial"/>
                <a:cs typeface="Arial"/>
              </a:rPr>
              <a:t>It needs __________, but not __________.</a:t>
            </a:r>
          </a:p>
          <a:p xmlns:a="http://schemas.openxmlformats.org/drawingml/2006/main">
            <a:pPr>
              <a:defRPr sz="2550" b="1">
                <a:solidFill>
                  <a:srgbClr val="07556B"/>
                </a:solidFill>
                <a:latin typeface="Arial"/>
                <a:ea typeface="Arial"/>
                <a:cs typeface="Arial"/>
              </a:defRPr>
            </a:pPr>
            <a:r>
              <a:rPr sz="2550" b="1">
                <a:solidFill>
                  <a:srgbClr val="07556B"/>
                </a:solidFill>
                <a:latin typeface="Arial"/>
                <a:ea typeface="Arial"/>
                <a:cs typeface="Arial"/>
              </a:rPr>
              <a:t>If it is wrong, a person can __________.</a:t>
            </a:r>
          </a:p>
        </p:txBody>
      </p:sp>
      <p:sp>
        <p:nvSpPr>
          <p:cNvPr id="6" name="">
            <a:extLst xmlns:a="http://schemas.openxmlformats.org/drawingml/2006/main">
              <a:ext uri="{FF2B5EF4-FFF2-40B4-BE49-F238E27FC236}">
                <a16:creationId xmlns:a16="http://schemas.microsoft.com/office/drawing/2014/main" id="{6B8FBA71-6C7A-4D67-9313-D269412C31F8}"/>
              </a:ext>
            </a:extLst>
          </p:cNvPr>
          <p:cNvSpPr>
            <a:spLocks xmlns:a="http://schemas.openxmlformats.org/drawingml/2006/main" noGrp="1"/>
          </p:cNvSpPr>
          <p:nvPr/>
        </p:nvSpPr>
        <p:spPr>
          <a:xfrm xmlns:a="http://schemas.openxmlformats.org/drawingml/2006/main">
            <a:off x="609600" y="5048250"/>
            <a:ext cx="10972800" cy="809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250" b="0">
                <a:solidFill>
                  <a:srgbClr val="10273A"/>
                </a:solidFill>
                <a:latin typeface="Arial"/>
                <a:ea typeface="Arial"/>
                <a:cs typeface="Arial"/>
              </a:defRPr>
            </a:pPr>
            <a:r>
              <a:rPr sz="2250" b="0">
                <a:solidFill>
                  <a:srgbClr val="10273A"/>
                </a:solidFill>
                <a:latin typeface="Arial"/>
                <a:ea typeface="Arial"/>
                <a:cs typeface="Arial"/>
              </a:rPr>
              <a:t>One question I still need to investigate: __________</a:t>
            </a:r>
          </a:p>
        </p:txBody>
      </p:sp>
    </p:spTree>
    <p:extLst>
      <p:ext uri="{BB962C8B-B14F-4D97-AF65-F5344CB8AC3E}">
        <p14:creationId xmlns:p14="http://schemas.microsoft.com/office/powerpoint/2010/main" val="1924691779"/>
      </p:ext>
    </p:extLst>
  </p:cSld>
</p:sld>
</file>

<file path=ppt/slides/slide8.xml><?xml version="1.0" encoding="utf-8"?>
<p:sld xmlns:p="http://schemas.openxmlformats.org/presentationml/2006/main">
  <p:cSld>
    <p:bg>
      <p:bgPr>
        <a:solidFill xmlns:a="http://schemas.openxmlformats.org/drawingml/2006/main">
          <a:srgbClr val="FFFDF7"/>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9AF21F41-EF99-43BC-AF85-7A3CE90711F9}"/>
              </a:ext>
            </a:extLst>
          </p:cNvPr>
          <p:cNvSpPr>
            <a:spLocks xmlns:a="http://schemas.openxmlformats.org/drawingml/2006/main" noGrp="1"/>
          </p:cNvSpPr>
          <p:nvPr/>
        </p:nvSpPr>
        <p:spPr>
          <a:xfrm xmlns:a="http://schemas.openxmlformats.org/drawingml/2006/main">
            <a:off x="609600" y="361950"/>
            <a:ext cx="109728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07556B"/>
                </a:solidFill>
                <a:latin typeface="Arial"/>
                <a:ea typeface="Arial"/>
                <a:cs typeface="Arial"/>
              </a:defRPr>
            </a:pPr>
            <a:r>
              <a:rPr sz="1350" b="1">
                <a:solidFill>
                  <a:srgbClr val="07556B"/>
                </a:solidFill>
                <a:latin typeface="Arial"/>
                <a:ea typeface="Arial"/>
                <a:cs typeface="Arial"/>
              </a:rPr>
              <a:t>KEEP THE CONVERSATION GOING</a:t>
            </a:r>
          </a:p>
        </p:txBody>
      </p:sp>
      <p:sp>
        <p:nvSpPr>
          <p:cNvPr id="2" name="">
            <a:extLst xmlns:a="http://schemas.openxmlformats.org/drawingml/2006/main">
              <a:ext uri="{FF2B5EF4-FFF2-40B4-BE49-F238E27FC236}">
                <a16:creationId xmlns:a16="http://schemas.microsoft.com/office/drawing/2014/main" id="{E2F59531-BD3B-431F-AC6D-2A42840A33AB}"/>
              </a:ext>
            </a:extLst>
          </p:cNvPr>
          <p:cNvSpPr>
            <a:spLocks xmlns:a="http://schemas.openxmlformats.org/drawingml/2006/main" noGrp="1"/>
          </p:cNvSpPr>
          <p:nvPr/>
        </p:nvSpPr>
        <p:spPr>
          <a:xfrm xmlns:a="http://schemas.openxmlformats.org/drawingml/2006/main">
            <a:off x="609600" y="952500"/>
            <a:ext cx="10972800" cy="1143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10273A"/>
                </a:solidFill>
                <a:latin typeface="Arial"/>
                <a:ea typeface="Arial"/>
                <a:cs typeface="Arial"/>
              </a:defRPr>
            </a:pPr>
            <a:r>
              <a:rPr sz="3600" b="1">
                <a:solidFill>
                  <a:srgbClr val="10273A"/>
                </a:solidFill>
                <a:latin typeface="Arial"/>
                <a:ea typeface="Arial"/>
                <a:cs typeface="Arial"/>
              </a:rPr>
              <a:t>Try it. Share it. Keep asking why.</a:t>
            </a:r>
          </a:p>
        </p:txBody>
      </p:sp>
      <p:sp>
        <p:nvSpPr>
          <p:cNvPr id="3" name="">
            <a:extLst xmlns:a="http://schemas.openxmlformats.org/drawingml/2006/main">
              <a:ext uri="{FF2B5EF4-FFF2-40B4-BE49-F238E27FC236}">
                <a16:creationId xmlns:a16="http://schemas.microsoft.com/office/drawing/2014/main" id="{74974B58-93B5-4634-B971-885585899D41}"/>
              </a:ext>
            </a:extLst>
          </p:cNvPr>
          <p:cNvSpPr>
            <a:spLocks xmlns:a="http://schemas.openxmlformats.org/drawingml/2006/main" noGrp="1"/>
          </p:cNvSpPr>
          <p:nvPr/>
        </p:nvSpPr>
        <p:spPr>
          <a:xfrm xmlns:a="http://schemas.openxmlformats.org/drawingml/2006/main">
            <a:off x="609600" y="6305550"/>
            <a:ext cx="8572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How Your House Thinks • James T.</a:t>
            </a:r>
          </a:p>
        </p:txBody>
      </p:sp>
      <p:sp>
        <p:nvSpPr>
          <p:cNvPr id="4" name="">
            <a:extLst xmlns:a="http://schemas.openxmlformats.org/drawingml/2006/main">
              <a:ext uri="{FF2B5EF4-FFF2-40B4-BE49-F238E27FC236}">
                <a16:creationId xmlns:a16="http://schemas.microsoft.com/office/drawing/2014/main" id="{620FFFEF-D1EF-4DF4-995A-BAED989C3E1D}"/>
              </a:ext>
            </a:extLst>
          </p:cNvPr>
          <p:cNvSpPr>
            <a:spLocks xmlns:a="http://schemas.openxmlformats.org/drawingml/2006/main" noGrp="1"/>
          </p:cNvSpPr>
          <p:nvPr/>
        </p:nvSpPr>
        <p:spPr>
          <a:xfrm xmlns:a="http://schemas.openxmlformats.org/drawingml/2006/main">
            <a:off x="11049000" y="6305550"/>
            <a:ext cx="5715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526A78"/>
                </a:solidFill>
                <a:latin typeface="Arial"/>
                <a:ea typeface="Arial"/>
                <a:cs typeface="Arial"/>
              </a:defRPr>
            </a:pPr>
            <a:r>
              <a:rPr sz="1200" b="0">
                <a:solidFill>
                  <a:srgbClr val="526A78"/>
                </a:solidFill>
                <a:latin typeface="Arial"/>
                <a:ea typeface="Arial"/>
                <a:cs typeface="Arial"/>
              </a:rPr>
              <a:t>8</a:t>
            </a:r>
          </a:p>
        </p:txBody>
      </p:sp>
      <p:sp>
        <p:nvSpPr>
          <p:cNvPr id="5" name="">
            <a:extLst xmlns:a="http://schemas.openxmlformats.org/drawingml/2006/main">
              <a:ext uri="{FF2B5EF4-FFF2-40B4-BE49-F238E27FC236}">
                <a16:creationId xmlns:a16="http://schemas.microsoft.com/office/drawing/2014/main" id="{616B3A9D-241D-4F9A-908A-4EF1B87A282D}"/>
              </a:ext>
            </a:extLst>
          </p:cNvPr>
          <p:cNvSpPr>
            <a:spLocks xmlns:a="http://schemas.openxmlformats.org/drawingml/2006/main" noGrp="1"/>
          </p:cNvSpPr>
          <p:nvPr/>
        </p:nvSpPr>
        <p:spPr>
          <a:xfrm xmlns:a="http://schemas.openxmlformats.org/drawingml/2006/main">
            <a:off x="609600" y="2333625"/>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1">
                <a:solidFill>
                  <a:srgbClr val="07556B"/>
                </a:solidFill>
                <a:latin typeface="Arial"/>
                <a:ea typeface="Arial"/>
                <a:cs typeface="Arial"/>
              </a:defRPr>
            </a:pPr>
            <a:r>
              <a:rPr sz="2400" b="1">
                <a:solidFill>
                  <a:srgbClr val="07556B"/>
                </a:solidFill>
                <a:latin typeface="Arial"/>
                <a:ea typeface="Arial"/>
                <a:cs typeface="Arial"/>
              </a:rPr>
              <a:t>Play the challenge</a:t>
            </a:r>
          </a:p>
          <a:p xmlns:a="http://schemas.openxmlformats.org/drawingml/2006/main">
            <a:pPr>
              <a:defRPr sz="2400" b="1">
                <a:solidFill>
                  <a:srgbClr val="07556B"/>
                </a:solidFill>
                <a:latin typeface="Arial"/>
                <a:ea typeface="Arial"/>
                <a:cs typeface="Arial"/>
              </a:defRPr>
            </a:pPr>
            <a:r>
              <a:rPr sz="2400" b="1">
                <a:solidFill>
                  <a:srgbClr val="07556B"/>
                </a:solidFill>
                <a:latin typeface="Arial"/>
                <a:ea typeface="Arial"/>
                <a:cs typeface="Arial"/>
              </a:rPr>
              <a:t>howyourhousethinks.com/challenge</a:t>
            </a:r>
          </a:p>
        </p:txBody>
      </p:sp>
      <p:sp>
        <p:nvSpPr>
          <p:cNvPr id="6" name="">
            <a:extLst xmlns:a="http://schemas.openxmlformats.org/drawingml/2006/main">
              <a:ext uri="{FF2B5EF4-FFF2-40B4-BE49-F238E27FC236}">
                <a16:creationId xmlns:a16="http://schemas.microsoft.com/office/drawing/2014/main" id="{326C11AC-A676-4E2A-8B68-EA6D9D193434}"/>
              </a:ext>
            </a:extLst>
          </p:cNvPr>
          <p:cNvSpPr>
            <a:spLocks xmlns:a="http://schemas.openxmlformats.org/drawingml/2006/main" noGrp="1"/>
          </p:cNvSpPr>
          <p:nvPr/>
        </p:nvSpPr>
        <p:spPr>
          <a:xfrm xmlns:a="http://schemas.openxmlformats.org/drawingml/2006/main">
            <a:off x="609600" y="3476625"/>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Recursos gratuitos en español</a:t>
            </a:r>
          </a:p>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howyourhousethinks.com/es</a:t>
            </a:r>
          </a:p>
        </p:txBody>
      </p:sp>
      <p:sp>
        <p:nvSpPr>
          <p:cNvPr id="7" name="">
            <a:extLst xmlns:a="http://schemas.openxmlformats.org/drawingml/2006/main">
              <a:ext uri="{FF2B5EF4-FFF2-40B4-BE49-F238E27FC236}">
                <a16:creationId xmlns:a16="http://schemas.microsoft.com/office/drawing/2014/main" id="{4C75310D-D259-4B88-BF81-CBE771EB80EA}"/>
              </a:ext>
            </a:extLst>
          </p:cNvPr>
          <p:cNvSpPr>
            <a:spLocks xmlns:a="http://schemas.openxmlformats.org/drawingml/2006/main" noGrp="1"/>
          </p:cNvSpPr>
          <p:nvPr/>
        </p:nvSpPr>
        <p:spPr>
          <a:xfrm xmlns:a="http://schemas.openxmlformats.org/drawingml/2006/main">
            <a:off x="609600" y="4619625"/>
            <a:ext cx="109728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Program, family sheet and host poster</a:t>
            </a:r>
          </a:p>
          <a:p xmlns:a="http://schemas.openxmlformats.org/drawingml/2006/main">
            <a:pPr>
              <a:defRPr sz="2400" b="0">
                <a:solidFill>
                  <a:srgbClr val="10273A"/>
                </a:solidFill>
                <a:latin typeface="Arial"/>
                <a:ea typeface="Arial"/>
                <a:cs typeface="Arial"/>
              </a:defRPr>
            </a:pPr>
            <a:r>
              <a:rPr sz="2400" b="0">
                <a:solidFill>
                  <a:srgbClr val="10273A"/>
                </a:solidFill>
                <a:latin typeface="Arial"/>
                <a:ea typeface="Arial"/>
                <a:cs typeface="Arial"/>
              </a:rPr>
              <a:t>howyourhousethinks.com/week</a:t>
            </a:r>
          </a:p>
        </p:txBody>
      </p:sp>
    </p:spTree>
    <p:extLst>
      <p:ext uri="{BB962C8B-B14F-4D97-AF65-F5344CB8AC3E}">
        <p14:creationId xmlns:p14="http://schemas.microsoft.com/office/powerpoint/2010/main" val="1762756560"/>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2026-09-05T04:36:13.0630000Z</dcterms:created>
  <dcterms:modified xsi:type="dcterms:W3CDTF">2026-09-05T04:36:13.0630000Z</dcterms:modified>
</coreProperties>
</file>